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31"/>
  </p:notesMasterIdLst>
  <p:handoutMasterIdLst>
    <p:handoutMasterId r:id="rId32"/>
  </p:handoutMasterIdLst>
  <p:sldIdLst>
    <p:sldId id="262" r:id="rId6"/>
    <p:sldId id="303" r:id="rId7"/>
    <p:sldId id="263" r:id="rId8"/>
    <p:sldId id="266" r:id="rId9"/>
    <p:sldId id="282" r:id="rId10"/>
    <p:sldId id="283" r:id="rId11"/>
    <p:sldId id="291" r:id="rId12"/>
    <p:sldId id="286" r:id="rId13"/>
    <p:sldId id="287" r:id="rId14"/>
    <p:sldId id="285" r:id="rId15"/>
    <p:sldId id="265" r:id="rId16"/>
    <p:sldId id="284" r:id="rId17"/>
    <p:sldId id="288" r:id="rId18"/>
    <p:sldId id="290" r:id="rId19"/>
    <p:sldId id="292" r:id="rId20"/>
    <p:sldId id="294" r:id="rId21"/>
    <p:sldId id="289" r:id="rId22"/>
    <p:sldId id="295" r:id="rId23"/>
    <p:sldId id="293" r:id="rId24"/>
    <p:sldId id="302" r:id="rId25"/>
    <p:sldId id="298" r:id="rId26"/>
    <p:sldId id="297" r:id="rId27"/>
    <p:sldId id="299" r:id="rId28"/>
    <p:sldId id="301" r:id="rId29"/>
    <p:sldId id="296" r:id="rId30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32">
          <p15:clr>
            <a:srgbClr val="A4A3A4"/>
          </p15:clr>
        </p15:guide>
        <p15:guide id="2" orient="horz" pos="331">
          <p15:clr>
            <a:srgbClr val="A4A3A4"/>
          </p15:clr>
        </p15:guide>
        <p15:guide id="3" orient="horz" pos="2452">
          <p15:clr>
            <a:srgbClr val="A4A3A4"/>
          </p15:clr>
        </p15:guide>
        <p15:guide id="4" orient="horz" pos="896">
          <p15:clr>
            <a:srgbClr val="A4A3A4"/>
          </p15:clr>
        </p15:guide>
        <p15:guide id="5" orient="horz" pos="560">
          <p15:clr>
            <a:srgbClr val="A4A3A4"/>
          </p15:clr>
        </p15:guide>
        <p15:guide id="6" pos="7448">
          <p15:clr>
            <a:srgbClr val="A4A3A4"/>
          </p15:clr>
        </p15:guide>
        <p15:guide id="7" pos="226">
          <p15:clr>
            <a:srgbClr val="A4A3A4"/>
          </p15:clr>
        </p15:guide>
        <p15:guide id="8" pos="38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76E"/>
    <a:srgbClr val="F5A748"/>
    <a:srgbClr val="AAAAAA"/>
    <a:srgbClr val="C97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>
        <p:guide orient="horz" pos="3532"/>
        <p:guide orient="horz" pos="331"/>
        <p:guide orient="horz" pos="2452"/>
        <p:guide orient="horz" pos="896"/>
        <p:guide orient="horz" pos="560"/>
        <p:guide pos="7448"/>
        <p:guide pos="226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31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egel" userId="398076c7c7b7b474" providerId="OrgId" clId="{8ADC7486-47B9-484E-A038-AB63D2AE5B0C}"/>
    <pc:docChg chg="custSel modSld">
      <pc:chgData name="Michael Megel" userId="398076c7c7b7b474" providerId="OrgId" clId="{8ADC7486-47B9-484E-A038-AB63D2AE5B0C}" dt="2018-04-03T07:32:37.709" v="55" actId="20577"/>
      <pc:docMkLst>
        <pc:docMk/>
      </pc:docMkLst>
      <pc:sldChg chg="addSp delSp modSp">
        <pc:chgData name="Michael Megel" userId="398076c7c7b7b474" providerId="OrgId" clId="{8ADC7486-47B9-484E-A038-AB63D2AE5B0C}" dt="2018-04-03T07:18:24.569" v="51" actId="692"/>
        <pc:sldMkLst>
          <pc:docMk/>
          <pc:sldMk cId="3069266309" sldId="290"/>
        </pc:sldMkLst>
        <pc:spChg chg="mod">
          <ac:chgData name="Michael Megel" userId="398076c7c7b7b474" providerId="OrgId" clId="{8ADC7486-47B9-484E-A038-AB63D2AE5B0C}" dt="2018-04-03T07:06:47.924" v="44" actId="20577"/>
          <ac:spMkLst>
            <pc:docMk/>
            <pc:sldMk cId="3069266309" sldId="290"/>
            <ac:spMk id="8" creationId="{23CA7E8E-BF4D-4D09-99F8-8E5315D0A08D}"/>
          </ac:spMkLst>
        </pc:spChg>
        <pc:picChg chg="add del">
          <ac:chgData name="Michael Megel" userId="398076c7c7b7b474" providerId="OrgId" clId="{8ADC7486-47B9-484E-A038-AB63D2AE5B0C}" dt="2018-04-03T07:17:55.111" v="48" actId="478"/>
          <ac:picMkLst>
            <pc:docMk/>
            <pc:sldMk cId="3069266309" sldId="290"/>
            <ac:picMk id="2" creationId="{146D9D1C-8AC6-490B-A2AB-757904FD8041}"/>
          </ac:picMkLst>
        </pc:picChg>
        <pc:picChg chg="mod">
          <ac:chgData name="Michael Megel" userId="398076c7c7b7b474" providerId="OrgId" clId="{8ADC7486-47B9-484E-A038-AB63D2AE5B0C}" dt="2018-04-03T07:09:55.701" v="45" actId="692"/>
          <ac:picMkLst>
            <pc:docMk/>
            <pc:sldMk cId="3069266309" sldId="290"/>
            <ac:picMk id="3" creationId="{0C0C21A4-B1F9-471D-8BD2-1D58A91A4885}"/>
          </ac:picMkLst>
        </pc:picChg>
        <pc:picChg chg="add mod">
          <ac:chgData name="Michael Megel" userId="398076c7c7b7b474" providerId="OrgId" clId="{8ADC7486-47B9-484E-A038-AB63D2AE5B0C}" dt="2018-04-03T07:18:24.569" v="51" actId="692"/>
          <ac:picMkLst>
            <pc:docMk/>
            <pc:sldMk cId="3069266309" sldId="290"/>
            <ac:picMk id="6" creationId="{AA21AB2A-D0A0-4BD7-B685-8EAAC3A8FE00}"/>
          </ac:picMkLst>
        </pc:picChg>
        <pc:picChg chg="del">
          <ac:chgData name="Michael Megel" userId="398076c7c7b7b474" providerId="OrgId" clId="{8ADC7486-47B9-484E-A038-AB63D2AE5B0C}" dt="2018-04-03T07:17:51.858" v="46" actId="478"/>
          <ac:picMkLst>
            <pc:docMk/>
            <pc:sldMk cId="3069266309" sldId="290"/>
            <ac:picMk id="9" creationId="{D0171AD0-7163-4AE9-8935-BA8E38BB7704}"/>
          </ac:picMkLst>
        </pc:picChg>
      </pc:sldChg>
      <pc:sldChg chg="modSp">
        <pc:chgData name="Michael Megel" userId="398076c7c7b7b474" providerId="OrgId" clId="{8ADC7486-47B9-484E-A038-AB63D2AE5B0C}" dt="2018-04-03T07:32:37.709" v="55" actId="20577"/>
        <pc:sldMkLst>
          <pc:docMk/>
          <pc:sldMk cId="4001545424" sldId="292"/>
        </pc:sldMkLst>
        <pc:spChg chg="mod">
          <ac:chgData name="Michael Megel" userId="398076c7c7b7b474" providerId="OrgId" clId="{8ADC7486-47B9-484E-A038-AB63D2AE5B0C}" dt="2018-04-03T07:32:37.709" v="55" actId="20577"/>
          <ac:spMkLst>
            <pc:docMk/>
            <pc:sldMk cId="4001545424" sldId="292"/>
            <ac:spMk id="5" creationId="{1CDA30D8-0225-4EB6-8DE7-EA8AB3F6B6CD}"/>
          </ac:spMkLst>
        </pc:spChg>
      </pc:sldChg>
      <pc:sldChg chg="modSp">
        <pc:chgData name="Michael Megel" userId="398076c7c7b7b474" providerId="OrgId" clId="{8ADC7486-47B9-484E-A038-AB63D2AE5B0C}" dt="2018-04-03T07:03:13.828" v="0" actId="20577"/>
        <pc:sldMkLst>
          <pc:docMk/>
          <pc:sldMk cId="3495031880" sldId="294"/>
        </pc:sldMkLst>
        <pc:spChg chg="mod">
          <ac:chgData name="Michael Megel" userId="398076c7c7b7b474" providerId="OrgId" clId="{8ADC7486-47B9-484E-A038-AB63D2AE5B0C}" dt="2018-04-03T07:03:13.828" v="0" actId="20577"/>
          <ac:spMkLst>
            <pc:docMk/>
            <pc:sldMk cId="3495031880" sldId="294"/>
            <ac:spMk id="5" creationId="{4FD0C0EA-25C0-46B3-A782-21B2D26410E4}"/>
          </ac:spMkLst>
        </pc:spChg>
      </pc:sldChg>
    </pc:docChg>
  </pc:docChgLst>
  <pc:docChgLst>
    <pc:chgData name="Michael Megel" userId="398076c7c7b7b474" providerId="OrgId" clId="{D26CE355-141D-41DE-80D3-E1F205EEE610}"/>
    <pc:docChg chg="custSel modSld">
      <pc:chgData name="Michael Megel" userId="398076c7c7b7b474" providerId="OrgId" clId="{D26CE355-141D-41DE-80D3-E1F205EEE610}" dt="2018-03-07T12:28:51.403" v="156" actId="20577"/>
      <pc:docMkLst>
        <pc:docMk/>
      </pc:docMkLst>
      <pc:sldChg chg="addSp delSp modSp">
        <pc:chgData name="Michael Megel" userId="398076c7c7b7b474" providerId="OrgId" clId="{D26CE355-141D-41DE-80D3-E1F205EEE610}" dt="2018-03-07T12:28:51.403" v="156" actId="20577"/>
        <pc:sldMkLst>
          <pc:docMk/>
          <pc:sldMk cId="3069266309" sldId="290"/>
        </pc:sldMkLst>
        <pc:spChg chg="mod">
          <ac:chgData name="Michael Megel" userId="398076c7c7b7b474" providerId="OrgId" clId="{D26CE355-141D-41DE-80D3-E1F205EEE610}" dt="2018-03-07T12:28:51.403" v="156" actId="20577"/>
          <ac:spMkLst>
            <pc:docMk/>
            <pc:sldMk cId="3069266309" sldId="290"/>
            <ac:spMk id="8" creationId="{23CA7E8E-BF4D-4D09-99F8-8E5315D0A08D}"/>
          </ac:spMkLst>
        </pc:spChg>
        <pc:picChg chg="del">
          <ac:chgData name="Michael Megel" userId="398076c7c7b7b474" providerId="OrgId" clId="{D26CE355-141D-41DE-80D3-E1F205EEE610}" dt="2018-03-07T12:25:57.260" v="11" actId="478"/>
          <ac:picMkLst>
            <pc:docMk/>
            <pc:sldMk cId="3069266309" sldId="290"/>
            <ac:picMk id="2" creationId="{1EC4B37B-5DDA-4B1E-9769-02349FC60FD6}"/>
          </ac:picMkLst>
        </pc:picChg>
        <pc:picChg chg="add del mod">
          <ac:chgData name="Michael Megel" userId="398076c7c7b7b474" providerId="OrgId" clId="{D26CE355-141D-41DE-80D3-E1F205EEE610}" dt="2018-03-07T12:25:35.112" v="10" actId="478"/>
          <ac:picMkLst>
            <pc:docMk/>
            <pc:sldMk cId="3069266309" sldId="290"/>
            <ac:picMk id="6" creationId="{583DAE9A-3B3B-48EA-8802-53D3D1104CAE}"/>
          </ac:picMkLst>
        </pc:picChg>
        <pc:picChg chg="add mod">
          <ac:chgData name="Michael Megel" userId="398076c7c7b7b474" providerId="OrgId" clId="{D26CE355-141D-41DE-80D3-E1F205EEE610}" dt="2018-03-07T12:26:13.603" v="14" actId="692"/>
          <ac:picMkLst>
            <pc:docMk/>
            <pc:sldMk cId="3069266309" sldId="290"/>
            <ac:picMk id="9" creationId="{D0171AD0-7163-4AE9-8935-BA8E38BB7704}"/>
          </ac:picMkLst>
        </pc:picChg>
      </pc:sldChg>
      <pc:sldChg chg="modSp">
        <pc:chgData name="Michael Megel" userId="398076c7c7b7b474" providerId="OrgId" clId="{D26CE355-141D-41DE-80D3-E1F205EEE610}" dt="2018-03-07T12:23:01.420" v="7" actId="20577"/>
        <pc:sldMkLst>
          <pc:docMk/>
          <pc:sldMk cId="328603186" sldId="293"/>
        </pc:sldMkLst>
        <pc:spChg chg="mod">
          <ac:chgData name="Michael Megel" userId="398076c7c7b7b474" providerId="OrgId" clId="{D26CE355-141D-41DE-80D3-E1F205EEE610}" dt="2018-03-07T12:23:01.420" v="7" actId="20577"/>
          <ac:spMkLst>
            <pc:docMk/>
            <pc:sldMk cId="328603186" sldId="293"/>
            <ac:spMk id="5" creationId="{38C386E2-AECA-480D-9E43-AB13D06BE56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3FE7-1668-4819-BE6C-CCF7EFF03D34}" type="datetimeFigureOut">
              <a:rPr lang="de-DE" smtClean="0"/>
              <a:t>07.06.2019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33F9-A354-4501-B02F-AD1F0BBAE66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13A4-45F6-4281-AE36-5A4ED4B157C0}" type="datetimeFigureOut">
              <a:rPr lang="de-DE" smtClean="0"/>
              <a:t>07.06.2019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DEF20-71F5-4D74-9E79-FBC08DADD08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00175" y="465667"/>
            <a:ext cx="3798000" cy="1227600"/>
          </a:xfrm>
          <a:blipFill rotWithShape="1">
            <a:blip r:embed="rId2"/>
            <a:stretch>
              <a:fillRect/>
            </a:stretch>
          </a:blipFill>
        </p:spPr>
        <p:txBody>
          <a:bodyPr lIns="0" tIns="0" rIns="0" bIns="0" anchor="ctr" anchorCtr="0"/>
          <a:lstStyle>
            <a:lvl1pPr marL="0" indent="0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 sz="100">
                <a:noFill/>
              </a:defRPr>
            </a:lvl2pPr>
            <a:lvl3pPr marL="914400" indent="0">
              <a:buFontTx/>
              <a:buNone/>
              <a:defRPr sz="100">
                <a:noFill/>
              </a:defRPr>
            </a:lvl3pPr>
            <a:lvl4pPr marL="1371600" indent="0">
              <a:buFontTx/>
              <a:buNone/>
              <a:defRPr sz="100">
                <a:noFill/>
              </a:defRPr>
            </a:lvl4pPr>
            <a:lvl5pPr marL="1828800" indent="0">
              <a:buFontTx/>
              <a:buNone/>
              <a:defRPr sz="100">
                <a:noFill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0427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74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Tropfen und 4 Inhalts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5" name="Gerade Verbindung 41"/>
          <p:cNvCxnSpPr/>
          <p:nvPr userDrawn="1"/>
        </p:nvCxnSpPr>
        <p:spPr bwMode="auto">
          <a:xfrm flipH="1">
            <a:off x="3169710" y="5613282"/>
            <a:ext cx="4201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 Verbindung 42"/>
          <p:cNvCxnSpPr/>
          <p:nvPr userDrawn="1"/>
        </p:nvCxnSpPr>
        <p:spPr bwMode="auto">
          <a:xfrm flipH="1">
            <a:off x="7289800" y="5613282"/>
            <a:ext cx="1761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43"/>
          <p:cNvCxnSpPr/>
          <p:nvPr userDrawn="1"/>
        </p:nvCxnSpPr>
        <p:spPr bwMode="auto">
          <a:xfrm flipH="1">
            <a:off x="8627533" y="3251082"/>
            <a:ext cx="4233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44"/>
          <p:cNvCxnSpPr/>
          <p:nvPr userDrawn="1"/>
        </p:nvCxnSpPr>
        <p:spPr bwMode="auto">
          <a:xfrm flipH="1">
            <a:off x="3169711" y="3251082"/>
            <a:ext cx="5217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Bild 58" descr="Kreise_3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79" y="1447801"/>
            <a:ext cx="4925568" cy="4898136"/>
          </a:xfrm>
          <a:prstGeom prst="rect">
            <a:avLst/>
          </a:prstGeom>
        </p:spPr>
      </p:pic>
      <p:sp>
        <p:nvSpPr>
          <p:cNvPr id="15" name="Rechteck 14"/>
          <p:cNvSpPr/>
          <p:nvPr userDrawn="1"/>
        </p:nvSpPr>
        <p:spPr>
          <a:xfrm>
            <a:off x="358775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58775" y="5018813"/>
            <a:ext cx="2700000" cy="10596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br>
              <a:rPr lang="de-DE" sz="1400" noProof="1">
                <a:solidFill>
                  <a:schemeClr val="tx1"/>
                </a:solidFill>
                <a:latin typeface="Calibri Light"/>
                <a:cs typeface="Calibri Light"/>
              </a:rPr>
            </a:b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9123700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9123700" y="50188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73" y="300146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306000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05999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5842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15842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825233" y="346486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25232" y="511664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965529" y="5318811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</p:spTree>
    <p:extLst>
      <p:ext uri="{BB962C8B-B14F-4D97-AF65-F5344CB8AC3E}">
        <p14:creationId xmlns:p14="http://schemas.microsoft.com/office/powerpoint/2010/main" val="3504832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nhaltselemente mit überschriftsfe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Ecken des Rechtecks auf der gleichen Seite abrunden 24"/>
          <p:cNvSpPr/>
          <p:nvPr userDrawn="1"/>
        </p:nvSpPr>
        <p:spPr bwMode="auto">
          <a:xfrm>
            <a:off x="358775" y="4399438"/>
            <a:ext cx="11464925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eaLnBrk="0" hangingPunct="0"/>
            <a:endParaRPr lang="de-DE" sz="1200" noProof="1">
              <a:solidFill>
                <a:srgbClr val="04276E"/>
              </a:solidFill>
              <a:latin typeface="Calibri Light"/>
              <a:cs typeface="Calibri Light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3587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pPr>
              <a:spcBef>
                <a:spcPct val="25000"/>
              </a:spcBef>
            </a:pPr>
            <a:endParaRPr lang="de-DE" sz="12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7" name="Ecken des Rechtecks auf der gleichen Seite abrunden 26"/>
          <p:cNvSpPr/>
          <p:nvPr userDrawn="1"/>
        </p:nvSpPr>
        <p:spPr bwMode="auto">
          <a:xfrm>
            <a:off x="35877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alibri Light"/>
              <a:cs typeface="Calibri Light"/>
            </a:endParaRPr>
          </a:p>
        </p:txBody>
      </p:sp>
      <p:cxnSp>
        <p:nvCxnSpPr>
          <p:cNvPr id="8" name="Gerade Verbindung 36"/>
          <p:cNvCxnSpPr>
            <a:stCxn id="12" idx="2"/>
            <a:endCxn id="7" idx="0"/>
          </p:cNvCxnSpPr>
          <p:nvPr userDrawn="1"/>
        </p:nvCxnSpPr>
        <p:spPr bwMode="auto">
          <a:xfrm flipH="1">
            <a:off x="2079625" y="2856944"/>
            <a:ext cx="8023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Gruppierung 37"/>
          <p:cNvGrpSpPr/>
          <p:nvPr userDrawn="1"/>
        </p:nvGrpSpPr>
        <p:grpSpPr>
          <a:xfrm rot="5400000">
            <a:off x="11411393" y="4553160"/>
            <a:ext cx="244197" cy="123683"/>
            <a:chOff x="4648201" y="2038350"/>
            <a:chExt cx="383204" cy="194088"/>
          </a:xfrm>
        </p:grpSpPr>
        <p:cxnSp>
          <p:nvCxnSpPr>
            <p:cNvPr id="10" name="Gerade Verbindung 38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9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Ecken des Rechtecks auf der gleichen Seite abrunden 40"/>
          <p:cNvSpPr/>
          <p:nvPr userDrawn="1"/>
        </p:nvSpPr>
        <p:spPr bwMode="auto">
          <a:xfrm>
            <a:off x="10102850" y="2646838"/>
            <a:ext cx="1720850" cy="420212"/>
          </a:xfrm>
          <a:prstGeom prst="round2SameRect">
            <a:avLst>
              <a:gd name="adj1" fmla="val 5641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Light"/>
              <a:cs typeface="Calibri Light"/>
            </a:endParaRPr>
          </a:p>
        </p:txBody>
      </p:sp>
      <p:sp>
        <p:nvSpPr>
          <p:cNvPr id="13" name="Ecken des Rechtecks auf der gleichen Seite abrunden 92"/>
          <p:cNvSpPr/>
          <p:nvPr userDrawn="1"/>
        </p:nvSpPr>
        <p:spPr bwMode="auto">
          <a:xfrm>
            <a:off x="230759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4" name="Ecken des Rechtecks auf der gleichen Seite abrunden 93"/>
          <p:cNvSpPr/>
          <p:nvPr userDrawn="1"/>
        </p:nvSpPr>
        <p:spPr bwMode="auto">
          <a:xfrm>
            <a:off x="425640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5" name="Ecken des Rechtecks auf der gleichen Seite abrunden 94"/>
          <p:cNvSpPr/>
          <p:nvPr userDrawn="1"/>
        </p:nvSpPr>
        <p:spPr bwMode="auto">
          <a:xfrm>
            <a:off x="620522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6" name="Ecken des Rechtecks auf der gleichen Seite abrunden 95"/>
          <p:cNvSpPr/>
          <p:nvPr userDrawn="1"/>
        </p:nvSpPr>
        <p:spPr bwMode="auto">
          <a:xfrm>
            <a:off x="815403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grpSp>
        <p:nvGrpSpPr>
          <p:cNvPr id="17" name="Gruppierung 96"/>
          <p:cNvGrpSpPr/>
          <p:nvPr userDrawn="1"/>
        </p:nvGrpSpPr>
        <p:grpSpPr>
          <a:xfrm rot="5400000">
            <a:off x="554667" y="4553160"/>
            <a:ext cx="244197" cy="123683"/>
            <a:chOff x="4648201" y="2038350"/>
            <a:chExt cx="383204" cy="194088"/>
          </a:xfrm>
        </p:grpSpPr>
        <p:cxnSp>
          <p:nvCxnSpPr>
            <p:cNvPr id="18" name="Gerade Verbindung 97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98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hteck 19"/>
          <p:cNvSpPr/>
          <p:nvPr userDrawn="1"/>
        </p:nvSpPr>
        <p:spPr>
          <a:xfrm>
            <a:off x="23076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1" name="Rechteck 20"/>
          <p:cNvSpPr/>
          <p:nvPr userDrawn="1"/>
        </p:nvSpPr>
        <p:spPr>
          <a:xfrm>
            <a:off x="425642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2" name="Rechteck 21"/>
          <p:cNvSpPr/>
          <p:nvPr userDrawn="1"/>
        </p:nvSpPr>
        <p:spPr>
          <a:xfrm>
            <a:off x="620525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3" name="Rechteck 22"/>
          <p:cNvSpPr/>
          <p:nvPr userDrawn="1"/>
        </p:nvSpPr>
        <p:spPr>
          <a:xfrm>
            <a:off x="81540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4" name="Rechteck 23"/>
          <p:cNvSpPr/>
          <p:nvPr userDrawn="1"/>
        </p:nvSpPr>
        <p:spPr>
          <a:xfrm>
            <a:off x="101029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302103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55658" y="26468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7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421572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8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370387" y="2631055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9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8268017" y="2645720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37666" y="43994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0233931" y="265642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55638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9" hasCustomPrompt="1"/>
          </p:nvPr>
        </p:nvSpPr>
        <p:spPr>
          <a:xfrm>
            <a:off x="242157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30" hasCustomPrompt="1"/>
          </p:nvPr>
        </p:nvSpPr>
        <p:spPr>
          <a:xfrm>
            <a:off x="4370386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0210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32" hasCustomPrompt="1"/>
          </p:nvPr>
        </p:nvSpPr>
        <p:spPr>
          <a:xfrm>
            <a:off x="8268017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33" hasCustomPrompt="1"/>
          </p:nvPr>
        </p:nvSpPr>
        <p:spPr>
          <a:xfrm>
            <a:off x="10233930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74270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Strah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Ellipse 4"/>
          <p:cNvSpPr/>
          <p:nvPr userDrawn="1"/>
        </p:nvSpPr>
        <p:spPr>
          <a:xfrm>
            <a:off x="4861008" y="3529114"/>
            <a:ext cx="1331561" cy="13070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 rotWithShape="1">
          <a:blip r:embed="rId2"/>
          <a:srcRect t="1" b="39535"/>
          <a:stretch/>
        </p:blipFill>
        <p:spPr>
          <a:xfrm>
            <a:off x="3707176" y="3826262"/>
            <a:ext cx="3639223" cy="720000"/>
          </a:xfrm>
          <a:prstGeom prst="rect">
            <a:avLst/>
          </a:prstGeom>
        </p:spPr>
      </p:pic>
      <p:cxnSp>
        <p:nvCxnSpPr>
          <p:cNvPr id="20" name="Gerader Verbinder 19"/>
          <p:cNvCxnSpPr>
            <a:cxnSpLocks/>
          </p:cNvCxnSpPr>
          <p:nvPr userDrawn="1"/>
        </p:nvCxnSpPr>
        <p:spPr>
          <a:xfrm>
            <a:off x="3812174" y="1972059"/>
            <a:ext cx="1226261" cy="15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cxnSpLocks/>
          </p:cNvCxnSpPr>
          <p:nvPr userDrawn="1"/>
        </p:nvCxnSpPr>
        <p:spPr>
          <a:xfrm>
            <a:off x="6186380" y="4714083"/>
            <a:ext cx="2001858" cy="105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cxnSpLocks/>
          </p:cNvCxnSpPr>
          <p:nvPr userDrawn="1"/>
        </p:nvCxnSpPr>
        <p:spPr>
          <a:xfrm flipH="1">
            <a:off x="6296688" y="3690193"/>
            <a:ext cx="1709885" cy="3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cxnSpLocks/>
          </p:cNvCxnSpPr>
          <p:nvPr userDrawn="1"/>
        </p:nvCxnSpPr>
        <p:spPr>
          <a:xfrm>
            <a:off x="3637124" y="3158419"/>
            <a:ext cx="1155468" cy="54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cxnSpLocks/>
          </p:cNvCxnSpPr>
          <p:nvPr userDrawn="1"/>
        </p:nvCxnSpPr>
        <p:spPr>
          <a:xfrm flipH="1">
            <a:off x="5909320" y="1810288"/>
            <a:ext cx="1369581" cy="1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cxnSpLocks/>
          </p:cNvCxnSpPr>
          <p:nvPr userDrawn="1"/>
        </p:nvCxnSpPr>
        <p:spPr>
          <a:xfrm flipH="1">
            <a:off x="5475896" y="2629028"/>
            <a:ext cx="10322" cy="72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cxnSpLocks/>
          </p:cNvCxnSpPr>
          <p:nvPr userDrawn="1"/>
        </p:nvCxnSpPr>
        <p:spPr>
          <a:xfrm flipH="1">
            <a:off x="6192265" y="2999406"/>
            <a:ext cx="860976" cy="67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cxnSpLocks/>
          </p:cNvCxnSpPr>
          <p:nvPr userDrawn="1"/>
        </p:nvCxnSpPr>
        <p:spPr>
          <a:xfrm>
            <a:off x="4074102" y="3924717"/>
            <a:ext cx="682055" cy="8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cxnSpLocks/>
          </p:cNvCxnSpPr>
          <p:nvPr userDrawn="1"/>
        </p:nvCxnSpPr>
        <p:spPr>
          <a:xfrm flipV="1">
            <a:off x="3425328" y="4397877"/>
            <a:ext cx="1330829" cy="30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cxnSpLocks/>
          </p:cNvCxnSpPr>
          <p:nvPr userDrawn="1"/>
        </p:nvCxnSpPr>
        <p:spPr>
          <a:xfrm flipV="1">
            <a:off x="3347732" y="4799167"/>
            <a:ext cx="1583530" cy="1112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cxnSpLocks/>
          </p:cNvCxnSpPr>
          <p:nvPr userDrawn="1"/>
        </p:nvCxnSpPr>
        <p:spPr>
          <a:xfrm flipV="1">
            <a:off x="5056448" y="5015066"/>
            <a:ext cx="316127" cy="1089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cxnSpLocks/>
          </p:cNvCxnSpPr>
          <p:nvPr userDrawn="1"/>
        </p:nvCxnSpPr>
        <p:spPr>
          <a:xfrm flipH="1" flipV="1">
            <a:off x="5830926" y="4945517"/>
            <a:ext cx="355455" cy="4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 userDrawn="1"/>
        </p:nvCxnSpPr>
        <p:spPr>
          <a:xfrm>
            <a:off x="6297420" y="4274189"/>
            <a:ext cx="1153830" cy="2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43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Frage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‹#›</a:t>
            </a:fld>
            <a:endParaRPr lang="de-DE" dirty="0"/>
          </a:p>
        </p:txBody>
      </p:sp>
      <p:grpSp>
        <p:nvGrpSpPr>
          <p:cNvPr id="7" name="Gruppieren 6"/>
          <p:cNvGrpSpPr>
            <a:grpSpLocks noChangeAspect="1"/>
          </p:cNvGrpSpPr>
          <p:nvPr userDrawn="1"/>
        </p:nvGrpSpPr>
        <p:grpSpPr>
          <a:xfrm>
            <a:off x="4257014" y="1328189"/>
            <a:ext cx="3347342" cy="4320000"/>
            <a:chOff x="2647156" y="1538207"/>
            <a:chExt cx="2832852" cy="3656011"/>
          </a:xfrm>
        </p:grpSpPr>
        <p:sp>
          <p:nvSpPr>
            <p:cNvPr id="8" name="WordArt 2"/>
            <p:cNvSpPr>
              <a:spLocks noChangeArrowheads="1" noChangeShapeType="1" noTextEdit="1"/>
            </p:cNvSpPr>
            <p:nvPr/>
          </p:nvSpPr>
          <p:spPr bwMode="gray">
            <a:xfrm rot="432278">
              <a:off x="3513442" y="1538207"/>
              <a:ext cx="1322388" cy="2166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BED054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  <p:sp>
          <p:nvSpPr>
            <p:cNvPr id="9" name="WordArt 5"/>
            <p:cNvSpPr>
              <a:spLocks noChangeArrowheads="1" noChangeShapeType="1" noTextEdit="1"/>
            </p:cNvSpPr>
            <p:nvPr/>
          </p:nvSpPr>
          <p:spPr bwMode="gray">
            <a:xfrm rot="21143795">
              <a:off x="2647156" y="2680912"/>
              <a:ext cx="1004887" cy="16478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5A748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  <p:sp>
          <p:nvSpPr>
            <p:cNvPr id="10" name="WordArt 6"/>
            <p:cNvSpPr>
              <a:spLocks noChangeArrowheads="1" noChangeShapeType="1" noTextEdit="1"/>
            </p:cNvSpPr>
            <p:nvPr/>
          </p:nvSpPr>
          <p:spPr bwMode="gray">
            <a:xfrm>
              <a:off x="3501983" y="2216068"/>
              <a:ext cx="1978025" cy="29781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C4DCF1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368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-/Referenz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75FBE-3FB3-8848-B50D-3C158A720CFB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01334" y="157460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01334" y="227580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01334" y="2977005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201334" y="3678207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201334" y="4379409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01334" y="508061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2201334" y="578181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cxnSp>
        <p:nvCxnSpPr>
          <p:cNvPr id="3" name="Gerade Verbindung 2"/>
          <p:cNvCxnSpPr/>
          <p:nvPr userDrawn="1"/>
        </p:nvCxnSpPr>
        <p:spPr>
          <a:xfrm>
            <a:off x="360000" y="144000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60000" y="6348413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360000" y="214120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360000" y="2842404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60000" y="3543606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60000" y="4244808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360000" y="494601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360000" y="564721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360000" y="150260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2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360000" y="220380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3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360000" y="2905005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360000" y="3606207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5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60000" y="4307409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6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360000" y="500861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7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360000" y="570981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</p:spTree>
    <p:extLst>
      <p:ext uri="{BB962C8B-B14F-4D97-AF65-F5344CB8AC3E}">
        <p14:creationId xmlns:p14="http://schemas.microsoft.com/office/powerpoint/2010/main" val="309230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2000" y="1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1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0" y="2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972000" y="30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0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72000" y="36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36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2000" y="42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2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72000" y="4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4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72000" y="5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5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3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666D"/>
                </a:solidFill>
              </a:defRPr>
            </a:lvl1pPr>
          </a:lstStyle>
          <a:p>
            <a:fld id="{02701303-9B4A-DD43-9D28-A35D6EAF86C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1368000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/>
          </p:nvPr>
        </p:nvSpPr>
        <p:spPr>
          <a:xfrm>
            <a:off x="909616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523631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/>
          </p:nvPr>
        </p:nvSpPr>
        <p:spPr>
          <a:xfrm>
            <a:off x="1368000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/>
          </p:nvPr>
        </p:nvSpPr>
        <p:spPr>
          <a:xfrm>
            <a:off x="909616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/>
          </p:nvPr>
        </p:nvSpPr>
        <p:spPr>
          <a:xfrm>
            <a:off x="523631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327751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894413"/>
            <a:ext cx="6098400" cy="5454000"/>
          </a:xfrm>
          <a:solidFill>
            <a:schemeClr val="bg1">
              <a:alpha val="65000"/>
            </a:schemeClr>
          </a:solidFill>
        </p:spPr>
        <p:txBody>
          <a:bodyPr lIns="360000" rIns="360000" bIns="324000"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60000"/>
            <a:ext cx="5739175" cy="365600"/>
          </a:xfrm>
        </p:spPr>
        <p:txBody>
          <a:bodyPr rIns="360000" anchor="t" anchorCtr="0">
            <a:spAutoFit/>
          </a:bodyPr>
          <a:lstStyle>
            <a:lvl1pPr>
              <a:defRPr b="1" i="0">
                <a:solidFill>
                  <a:srgbClr val="04276E"/>
                </a:solidFill>
                <a:latin typeface="Calibri"/>
                <a:cs typeface="Calibri"/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158191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2E850-098A-954E-AAAF-8F12161840B6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890588"/>
            <a:ext cx="6099175" cy="1057447"/>
          </a:xfrm>
          <a:solidFill>
            <a:schemeClr val="bg1">
              <a:alpha val="65000"/>
            </a:schemeClr>
          </a:solidFill>
        </p:spPr>
        <p:txBody>
          <a:bodyPr wrap="square" lIns="360000" tIns="360000" rIns="360000" bIns="324000" anchor="t" anchorCtr="0">
            <a:spAutoFit/>
          </a:bodyPr>
          <a:lstStyle>
            <a:lvl1pPr>
              <a:defRPr b="1" i="0">
                <a:solidFill>
                  <a:srgbClr val="04276E"/>
                </a:solidFill>
                <a:latin typeface="Calibri"/>
                <a:cs typeface="Calibri"/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1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584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8D3F001-1235-3E46-B6AC-155F8364F3AC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 marL="0" indent="0" algn="l">
              <a:buFont typeface="Arial"/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Grafik einfügen (31,85 x 13,6 cm)</a:t>
            </a:r>
          </a:p>
        </p:txBody>
      </p:sp>
    </p:spTree>
    <p:extLst>
      <p:ext uri="{BB962C8B-B14F-4D97-AF65-F5344CB8AC3E}">
        <p14:creationId xmlns:p14="http://schemas.microsoft.com/office/powerpoint/2010/main" val="397851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440000"/>
            <a:ext cx="3619500" cy="4896000"/>
          </a:xfrm>
          <a:ln>
            <a:noFill/>
          </a:ln>
        </p:spPr>
        <p:txBody>
          <a:bodyPr anchor="ctr" anchorCtr="0"/>
          <a:lstStyle>
            <a:lvl1pPr marL="0" indent="0" algn="ctr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Bild auf Platzhalter ziehen oder </a:t>
            </a:r>
            <a:br>
              <a:rPr lang="de-DE" dirty="0"/>
            </a:br>
            <a:r>
              <a:rPr lang="de-DE" dirty="0"/>
              <a:t>durch Klicken auf Symbol hinzufügen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351C83F-1FF3-F445-921B-CA488E545EB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idx="1"/>
          </p:nvPr>
        </p:nvSpPr>
        <p:spPr>
          <a:xfrm>
            <a:off x="4191000" y="1440000"/>
            <a:ext cx="7635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34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Tropfen und 2 Inhalts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Bild 6" descr="Kreise_1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450277"/>
            <a:ext cx="7872984" cy="4898136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25609" y="3785799"/>
            <a:ext cx="1688073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63746" y="3785799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316986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Headline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466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10FF099-12B5-C14B-9A65-18C54232B64D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31D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89" r:id="rId3"/>
    <p:sldLayoutId id="2147483654" r:id="rId4"/>
    <p:sldLayoutId id="2147483692" r:id="rId5"/>
    <p:sldLayoutId id="2147483650" r:id="rId6"/>
    <p:sldLayoutId id="2147483690" r:id="rId7"/>
    <p:sldLayoutId id="2147483679" r:id="rId8"/>
    <p:sldLayoutId id="2147483696" r:id="rId9"/>
    <p:sldLayoutId id="2147483694" r:id="rId10"/>
    <p:sldLayoutId id="2147483695" r:id="rId11"/>
    <p:sldLayoutId id="2147483693" r:id="rId12"/>
    <p:sldLayoutId id="2147483697" r:id="rId13"/>
    <p:sldLayoutId id="2147483691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cap="none" baseline="0">
          <a:solidFill>
            <a:schemeClr val="accent6"/>
          </a:solidFill>
          <a:latin typeface="Calibri Light"/>
          <a:ea typeface="+mj-ea"/>
          <a:cs typeface="Calibri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5A748"/>
        </a:buClr>
        <a:buSzPct val="100000"/>
        <a:buFontTx/>
        <a:buBlip>
          <a:blip r:embed="rId16"/>
        </a:buBlip>
        <a:defRPr sz="18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4276E"/>
        </a:buClr>
        <a:buFontTx/>
        <a:buBlip>
          <a:blip r:embed="rId17"/>
        </a:buBlip>
        <a:defRPr sz="16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4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cs.microsoft.com/de-de/dynamics-nav/developer/devenv-running-cside-and-al-side-by-sid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ACAF56DA-27FD-4613-965A-FA0CE340CC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0" y="5646738"/>
            <a:ext cx="6099175" cy="520312"/>
          </a:xfrm>
        </p:spPr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55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F4030A-D4EF-4B37-A5E9-3F93ABA7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 Configuration / Development Settings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BB9BD7-6DC0-486E-88B2-1318AA3C8E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C4E0DF-B22D-4C99-9C09-52F10C94E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83F145-5554-4A43-9F50-6723AEDF6E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Customization</a:t>
            </a:r>
            <a:r>
              <a:rPr lang="de-DE" dirty="0"/>
              <a:t> Level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„</a:t>
            </a:r>
            <a:r>
              <a:rPr lang="de-DE" dirty="0" err="1"/>
              <a:t>Allowed</a:t>
            </a:r>
            <a:r>
              <a:rPr lang="de-DE" dirty="0"/>
              <a:t> Extension Target Level“</a:t>
            </a:r>
            <a:br>
              <a:rPr lang="de-DE" dirty="0"/>
            </a:br>
            <a:r>
              <a:rPr lang="de-DE" dirty="0"/>
              <a:t>(Internal, Solution, Extension, </a:t>
            </a:r>
            <a:r>
              <a:rPr lang="de-DE" dirty="0" err="1"/>
              <a:t>Personalization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dirty="0"/>
              <a:t>Connect VS Code &amp; Debugger</a:t>
            </a:r>
          </a:p>
          <a:p>
            <a:pPr lvl="1"/>
            <a:r>
              <a:rPr lang="de-DE" dirty="0" err="1"/>
              <a:t>Enable</a:t>
            </a:r>
            <a:r>
              <a:rPr lang="de-DE" dirty="0"/>
              <a:t> Developer Service </a:t>
            </a:r>
            <a:r>
              <a:rPr lang="de-DE" dirty="0" err="1"/>
              <a:t>Endpoint</a:t>
            </a:r>
            <a:endParaRPr lang="de-DE" dirty="0"/>
          </a:p>
          <a:p>
            <a:pPr lvl="1"/>
            <a:r>
              <a:rPr lang="de-DE" dirty="0"/>
              <a:t>Port</a:t>
            </a:r>
          </a:p>
          <a:p>
            <a:pPr lvl="1"/>
            <a:endParaRPr lang="de-DE" dirty="0"/>
          </a:p>
          <a:p>
            <a:r>
              <a:rPr lang="en-US" dirty="0">
                <a:hlinkClick r:id="rId2"/>
              </a:rPr>
              <a:t>Running C/Side &amp; AL Side-by-Side</a:t>
            </a:r>
            <a:endParaRPr lang="de-DE" dirty="0"/>
          </a:p>
          <a:p>
            <a:pPr lvl="1"/>
            <a:r>
              <a:rPr lang="de-DE" dirty="0"/>
              <a:t>„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Symbol References at </a:t>
            </a:r>
            <a:r>
              <a:rPr lang="de-DE" dirty="0" err="1"/>
              <a:t>startup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finsql.exe </a:t>
            </a:r>
            <a:r>
              <a:rPr lang="de-DE" b="1" dirty="0" err="1"/>
              <a:t>generatesymbolreference</a:t>
            </a:r>
            <a:r>
              <a:rPr lang="de-DE" b="1" dirty="0"/>
              <a:t>=</a:t>
            </a:r>
            <a:r>
              <a:rPr lang="de-DE" b="1" dirty="0" err="1"/>
              <a:t>yes</a:t>
            </a:r>
            <a:endParaRPr lang="de-DE" b="1" dirty="0"/>
          </a:p>
          <a:p>
            <a:pPr lvl="1"/>
            <a:endParaRPr lang="de-DE" dirty="0"/>
          </a:p>
          <a:p>
            <a:r>
              <a:rPr lang="de-DE" dirty="0" err="1"/>
              <a:t>Changing</a:t>
            </a:r>
            <a:r>
              <a:rPr lang="de-DE" dirty="0"/>
              <a:t> NST </a:t>
            </a:r>
            <a:r>
              <a:rPr lang="de-DE" dirty="0" err="1"/>
              <a:t>Configuration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NST-Admin Center</a:t>
            </a:r>
          </a:p>
          <a:p>
            <a:pPr lvl="1"/>
            <a:r>
              <a:rPr lang="de-DE" dirty="0" err="1"/>
              <a:t>CustomSettings.config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E0A8A63-2ACC-4F99-9D0E-ECF245FD9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730" y="1547943"/>
            <a:ext cx="6591270" cy="19800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EDE101E-EFD5-4F4E-9C7A-17689E631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569" y="3600000"/>
            <a:ext cx="2397431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91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1FAE3CBF-6F34-4515-BD90-678E813B90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>
            <a:fillRect/>
          </a:stretch>
        </p:blipFill>
        <p:spPr>
          <a:xfrm>
            <a:off x="0" y="180000"/>
            <a:ext cx="12193200" cy="6681946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Which files you should know?</a:t>
            </a:r>
          </a:p>
          <a:p>
            <a:r>
              <a:rPr lang="en-US" dirty="0"/>
              <a:t>My first Project – Your first challenge!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9A07-95E1-44B6-B081-DB56D8861B48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6C5CB53-D68A-40E9-8CDA-1DB76DC53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658" y="1260000"/>
            <a:ext cx="1219048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4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DB308-2BD7-4E26-B79F-7192F4C9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AL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F65FEE6-2A42-4B91-9F07-A8D9A7AD92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EB8C5F-2978-4DC3-95C2-A52D540DE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DC3CCFD-BF5B-4DAA-8B04-A33CBD2845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- Folder</a:t>
            </a:r>
          </a:p>
          <a:p>
            <a:pPr lvl="1"/>
            <a:r>
              <a:rPr lang="en-US" b="1" i="1" dirty="0"/>
              <a:t>./</a:t>
            </a:r>
            <a:r>
              <a:rPr lang="en-US" dirty="0"/>
              <a:t>	</a:t>
            </a:r>
            <a:r>
              <a:rPr lang="en-US" i="1" dirty="0"/>
              <a:t>	</a:t>
            </a:r>
            <a:r>
              <a:rPr lang="en-US" dirty="0"/>
              <a:t>  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i="1" dirty="0"/>
              <a:t>Root-Folder = </a:t>
            </a:r>
            <a:r>
              <a:rPr lang="en-US" dirty="0"/>
              <a:t>Workspace of the Project</a:t>
            </a:r>
          </a:p>
          <a:p>
            <a:pPr lvl="1"/>
            <a:r>
              <a:rPr lang="en-US" b="1" i="1" dirty="0"/>
              <a:t>   .</a:t>
            </a:r>
            <a:r>
              <a:rPr lang="en-US" b="1" i="1" dirty="0" err="1"/>
              <a:t>vscode</a:t>
            </a:r>
            <a:r>
              <a:rPr lang="en-US" dirty="0"/>
              <a:t>		</a:t>
            </a:r>
            <a:r>
              <a:rPr lang="en-US" dirty="0">
                <a:sym typeface="Wingdings" panose="05000000000000000000" pitchFamily="2" charset="2"/>
              </a:rPr>
              <a:t> Workspace related information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  </a:t>
            </a:r>
            <a:r>
              <a:rPr lang="en-US" b="1" i="1" dirty="0">
                <a:sym typeface="Wingdings" panose="05000000000000000000" pitchFamily="2" charset="2"/>
              </a:rPr>
              <a:t>.git</a:t>
            </a:r>
            <a:r>
              <a:rPr lang="en-US" dirty="0">
                <a:sym typeface="Wingdings" panose="05000000000000000000" pitchFamily="2" charset="2"/>
              </a:rPr>
              <a:t>		 All necessary information for your project in version control </a:t>
            </a:r>
            <a:r>
              <a:rPr lang="en-US" b="1" dirty="0">
                <a:sym typeface="Wingdings" panose="05000000000000000000" pitchFamily="2" charset="2"/>
              </a:rPr>
              <a:t>Git</a:t>
            </a:r>
            <a:endParaRPr lang="en-US" b="1" i="1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   </a:t>
            </a:r>
            <a:r>
              <a:rPr lang="en-US" b="1" i="1" dirty="0"/>
              <a:t>.</a:t>
            </a:r>
            <a:r>
              <a:rPr lang="en-US" b="1" i="1" dirty="0" err="1"/>
              <a:t>alpackages</a:t>
            </a:r>
            <a:r>
              <a:rPr lang="en-US" dirty="0"/>
              <a:t>	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Folder for Symbols</a:t>
            </a:r>
          </a:p>
          <a:p>
            <a:pPr lvl="1"/>
            <a:endParaRPr lang="en-US" dirty="0"/>
          </a:p>
          <a:p>
            <a:r>
              <a:rPr lang="en-US" dirty="0"/>
              <a:t>Project - Files</a:t>
            </a:r>
          </a:p>
          <a:p>
            <a:pPr lvl="1"/>
            <a:r>
              <a:rPr lang="en-US" i="1" dirty="0"/>
              <a:t>.</a:t>
            </a:r>
            <a:r>
              <a:rPr lang="en-US" i="1" dirty="0" err="1"/>
              <a:t>vscode</a:t>
            </a:r>
            <a:r>
              <a:rPr lang="en-US" i="1" dirty="0"/>
              <a:t>/</a:t>
            </a:r>
            <a:r>
              <a:rPr lang="en-US" b="1" i="1" dirty="0" err="1"/>
              <a:t>launch.json</a:t>
            </a: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Deployment / Launch-Configuration</a:t>
            </a:r>
          </a:p>
          <a:p>
            <a:pPr lvl="1"/>
            <a:r>
              <a:rPr lang="en-US" i="1" dirty="0"/>
              <a:t>./</a:t>
            </a:r>
            <a:r>
              <a:rPr lang="en-US" b="1" i="1" dirty="0" err="1"/>
              <a:t>app.json</a:t>
            </a:r>
            <a:r>
              <a:rPr lang="en-US" dirty="0"/>
              <a:t>		</a:t>
            </a:r>
            <a:r>
              <a:rPr lang="en-US" dirty="0">
                <a:sym typeface="Wingdings" panose="05000000000000000000" pitchFamily="2" charset="2"/>
              </a:rPr>
              <a:t> Application Manifest</a:t>
            </a:r>
          </a:p>
          <a:p>
            <a:pPr lvl="1"/>
            <a:r>
              <a:rPr lang="en-US" i="1" dirty="0">
                <a:sym typeface="Wingdings" panose="05000000000000000000" pitchFamily="2" charset="2"/>
              </a:rPr>
              <a:t>./</a:t>
            </a:r>
            <a:r>
              <a:rPr lang="en-US" b="1" i="1" dirty="0">
                <a:sym typeface="Wingdings" panose="05000000000000000000" pitchFamily="2" charset="2"/>
              </a:rPr>
              <a:t>Readme.md</a:t>
            </a:r>
            <a:r>
              <a:rPr lang="en-US" dirty="0">
                <a:sym typeface="Wingdings" panose="05000000000000000000" pitchFamily="2" charset="2"/>
              </a:rPr>
              <a:t>		 Documentation File in </a:t>
            </a:r>
            <a:r>
              <a:rPr lang="en-US" dirty="0" err="1">
                <a:sym typeface="Wingdings" panose="05000000000000000000" pitchFamily="2" charset="2"/>
              </a:rPr>
              <a:t>MarkDown</a:t>
            </a:r>
            <a:r>
              <a:rPr lang="en-US" dirty="0">
                <a:sym typeface="Wingdings" panose="05000000000000000000" pitchFamily="2" charset="2"/>
              </a:rPr>
              <a:t> Format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8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0BF9F14-3BDA-44FA-979D-6AE507DC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019" y="1080000"/>
            <a:ext cx="3337748" cy="24432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E341BCBC-80C3-40C4-B720-5FD4E6B1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app.json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4B15CD-AB8E-4DB1-9432-EDC25B4771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B1D92C-FA61-4E38-B6C1-AF0D59B92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13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CA7E8E-BF4D-4D09-99F8-8E5315D0A0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Manifest Information</a:t>
            </a:r>
          </a:p>
          <a:p>
            <a:pPr lvl="1"/>
            <a:r>
              <a:rPr lang="en-US" dirty="0"/>
              <a:t>ID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Publisher</a:t>
            </a:r>
          </a:p>
          <a:p>
            <a:pPr lvl="1"/>
            <a:r>
              <a:rPr lang="en-US" dirty="0"/>
              <a:t>Version</a:t>
            </a:r>
          </a:p>
          <a:p>
            <a:r>
              <a:rPr lang="en-US" dirty="0"/>
              <a:t>Dependencies to other Apps</a:t>
            </a:r>
          </a:p>
          <a:p>
            <a:r>
              <a:rPr lang="en-US" dirty="0"/>
              <a:t>Platform / Application</a:t>
            </a:r>
          </a:p>
          <a:p>
            <a:r>
              <a:rPr lang="en-US" dirty="0"/>
              <a:t>Target</a:t>
            </a:r>
          </a:p>
          <a:p>
            <a:pPr lvl="1"/>
            <a:r>
              <a:rPr lang="en-US" dirty="0"/>
              <a:t>Personalization, Extension, Solution, Internal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Access-Level for the project</a:t>
            </a:r>
          </a:p>
          <a:p>
            <a:r>
              <a:rPr lang="en-US" dirty="0"/>
              <a:t>ID Range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XLIFF Translation File</a:t>
            </a:r>
          </a:p>
          <a:p>
            <a:r>
              <a:rPr lang="en-US" dirty="0" err="1"/>
              <a:t>showMyCode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A9B4C24-665E-4BB8-9C73-61D74DCC6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278" y="1080000"/>
            <a:ext cx="4417722" cy="5256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90853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341BCBC-80C3-40C4-B720-5FD4E6B1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launch.json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4B15CD-AB8E-4DB1-9432-EDC25B4771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B1D92C-FA61-4E38-B6C1-AF0D59B92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14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CA7E8E-BF4D-4D09-99F8-8E5315D0A0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>
                <a:sym typeface="Wingdings" panose="05000000000000000000" pitchFamily="2" charset="2"/>
              </a:rPr>
              <a:t>Enable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/>
              <a:t>Developer Service </a:t>
            </a:r>
            <a:r>
              <a:rPr lang="de-DE" dirty="0" err="1"/>
              <a:t>Endpoint</a:t>
            </a:r>
            <a:endParaRPr lang="de-DE" dirty="0"/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NST</a:t>
            </a:r>
          </a:p>
          <a:p>
            <a:r>
              <a:rPr lang="de-DE" dirty="0" err="1">
                <a:sym typeface="Wingdings" panose="05000000000000000000" pitchFamily="2" charset="2"/>
              </a:rPr>
              <a:t>Specify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/>
              <a:t>Developer </a:t>
            </a:r>
            <a:r>
              <a:rPr lang="de-DE" dirty="0" err="1"/>
              <a:t>Endpoint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Name </a:t>
            </a:r>
            <a:endParaRPr lang="de-DE" dirty="0"/>
          </a:p>
          <a:p>
            <a:pPr lvl="1"/>
            <a:r>
              <a:rPr lang="de-DE" dirty="0"/>
              <a:t>Server </a:t>
            </a:r>
            <a:r>
              <a:rPr lang="de-DE" i="1" dirty="0"/>
              <a:t>(</a:t>
            </a:r>
            <a:r>
              <a:rPr lang="de-DE" i="1" dirty="0" err="1"/>
              <a:t>no</a:t>
            </a:r>
            <a:r>
              <a:rPr lang="de-DE" i="1" dirty="0"/>
              <a:t> </a:t>
            </a:r>
            <a:r>
              <a:rPr lang="de-DE" i="1" dirty="0" err="1"/>
              <a:t>port</a:t>
            </a:r>
            <a:r>
              <a:rPr lang="de-DE" i="1" dirty="0"/>
              <a:t> </a:t>
            </a:r>
            <a:r>
              <a:rPr lang="de-DE" i="1" dirty="0" err="1"/>
              <a:t>number</a:t>
            </a:r>
            <a:r>
              <a:rPr lang="de-DE" i="1" dirty="0"/>
              <a:t> </a:t>
            </a:r>
            <a:r>
              <a:rPr lang="de-DE" i="1" dirty="0" err="1"/>
              <a:t>here</a:t>
            </a:r>
            <a:r>
              <a:rPr lang="de-DE" i="1" dirty="0"/>
              <a:t>)</a:t>
            </a:r>
            <a:r>
              <a:rPr lang="de-DE" dirty="0"/>
              <a:t>		</a:t>
            </a:r>
          </a:p>
          <a:p>
            <a:pPr lvl="1"/>
            <a:r>
              <a:rPr lang="de-DE" dirty="0"/>
              <a:t>Server Instance </a:t>
            </a:r>
          </a:p>
          <a:p>
            <a:pPr lvl="1"/>
            <a:r>
              <a:rPr lang="de-DE" dirty="0"/>
              <a:t>Port &amp; </a:t>
            </a:r>
            <a:r>
              <a:rPr lang="de-DE" dirty="0" err="1"/>
              <a:t>Debug</a:t>
            </a:r>
            <a:r>
              <a:rPr lang="de-DE" dirty="0"/>
              <a:t> Server 	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default</a:t>
            </a:r>
            <a:r>
              <a:rPr lang="de-DE" dirty="0"/>
              <a:t> Ports 7049 / 4711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Authentication 	 </a:t>
            </a:r>
            <a:r>
              <a:rPr lang="de-DE" dirty="0" err="1">
                <a:sym typeface="Wingdings" panose="05000000000000000000" pitchFamily="2" charset="2"/>
              </a:rPr>
              <a:t>UserPassword</a:t>
            </a:r>
            <a:r>
              <a:rPr lang="de-DE" dirty="0">
                <a:sym typeface="Wingdings" panose="05000000000000000000" pitchFamily="2" charset="2"/>
              </a:rPr>
              <a:t> | Windows | AAD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Schema Update Mode	 </a:t>
            </a:r>
            <a:r>
              <a:rPr lang="de-DE" b="1" dirty="0">
                <a:sym typeface="Wingdings" panose="05000000000000000000" pitchFamily="2" charset="2"/>
              </a:rPr>
              <a:t>Synchronize</a:t>
            </a:r>
            <a:r>
              <a:rPr lang="de-DE" dirty="0">
                <a:sym typeface="Wingdings" panose="05000000000000000000" pitchFamily="2" charset="2"/>
              </a:rPr>
              <a:t> | Recreate | ForceSync</a:t>
            </a:r>
          </a:p>
          <a:p>
            <a:pPr lvl="1"/>
            <a:r>
              <a:rPr lang="de-DE" i="1" dirty="0">
                <a:sym typeface="Wingdings" panose="05000000000000000000" pitchFamily="2" charset="2"/>
              </a:rPr>
              <a:t>Startup </a:t>
            </a:r>
            <a:r>
              <a:rPr lang="de-DE" i="1" dirty="0" err="1">
                <a:sym typeface="Wingdings" panose="05000000000000000000" pitchFamily="2" charset="2"/>
              </a:rPr>
              <a:t>Object</a:t>
            </a:r>
            <a:r>
              <a:rPr lang="de-DE" i="1" dirty="0">
                <a:sym typeface="Wingdings" panose="05000000000000000000" pitchFamily="2" charset="2"/>
              </a:rPr>
              <a:t> </a:t>
            </a:r>
            <a:r>
              <a:rPr lang="de-DE" i="1" dirty="0" err="1">
                <a:sym typeface="Wingdings" panose="05000000000000000000" pitchFamily="2" charset="2"/>
              </a:rPr>
              <a:t>Id</a:t>
            </a:r>
            <a:endParaRPr lang="de-DE" i="1" dirty="0">
              <a:sym typeface="Wingdings" panose="05000000000000000000" pitchFamily="2" charset="2"/>
            </a:endParaRPr>
          </a:p>
          <a:p>
            <a:pPr lvl="1"/>
            <a:r>
              <a:rPr lang="de-DE" i="1" dirty="0">
                <a:sym typeface="Wingdings" panose="05000000000000000000" pitchFamily="2" charset="2"/>
              </a:rPr>
              <a:t>Startup </a:t>
            </a:r>
            <a:r>
              <a:rPr lang="de-DE" i="1" dirty="0" err="1">
                <a:sym typeface="Wingdings" panose="05000000000000000000" pitchFamily="2" charset="2"/>
              </a:rPr>
              <a:t>Object</a:t>
            </a:r>
            <a:r>
              <a:rPr lang="de-DE" i="1" dirty="0">
                <a:sym typeface="Wingdings" panose="05000000000000000000" pitchFamily="2" charset="2"/>
              </a:rPr>
              <a:t> Type	</a:t>
            </a:r>
            <a:r>
              <a:rPr lang="de-DE" dirty="0">
                <a:sym typeface="Wingdings" panose="05000000000000000000" pitchFamily="2" charset="2"/>
              </a:rPr>
              <a:t> Page | Table</a:t>
            </a:r>
          </a:p>
          <a:p>
            <a:pPr lvl="1"/>
            <a:r>
              <a:rPr lang="de-DE" dirty="0"/>
              <a:t>breakOnRecordWrite</a:t>
            </a:r>
          </a:p>
          <a:p>
            <a:pPr lvl="1"/>
            <a:r>
              <a:rPr lang="de-DE" dirty="0"/>
              <a:t>breakOnError</a:t>
            </a:r>
          </a:p>
          <a:p>
            <a:pPr lvl="1"/>
            <a:r>
              <a:rPr lang="de-DE" dirty="0"/>
              <a:t>launchBrowser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C0C21A4-B1F9-471D-8BD2-1D58A91A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000" y="5238144"/>
            <a:ext cx="6752000" cy="11698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A21AB2A-D0A0-4BD7-B685-8EAAC3A8F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000" y="1080000"/>
            <a:ext cx="4200000" cy="37904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69266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566512-4395-4CD5-9A82-BB083E68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Symbols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142623-DD0C-472D-9E9C-298539A06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AB6582-8F8A-420C-A66B-02EA1AF11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DA30D8-0225-4EB6-8DE7-EA8AB3F6B6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Folder 	</a:t>
            </a:r>
            <a:r>
              <a:rPr lang="en-US" i="1" dirty="0"/>
              <a:t>./</a:t>
            </a:r>
            <a:r>
              <a:rPr lang="en-US" b="1" i="1" dirty="0"/>
              <a:t>.</a:t>
            </a:r>
            <a:r>
              <a:rPr lang="en-US" b="1" i="1" dirty="0" err="1"/>
              <a:t>alpackages</a:t>
            </a:r>
            <a:endParaRPr lang="en-US" b="1" i="1" dirty="0"/>
          </a:p>
          <a:p>
            <a:pPr lvl="1"/>
            <a:endParaRPr lang="en-US" dirty="0"/>
          </a:p>
          <a:p>
            <a:r>
              <a:rPr lang="en-US" dirty="0"/>
              <a:t>Packed JSON</a:t>
            </a:r>
          </a:p>
          <a:p>
            <a:pPr lvl="1"/>
            <a:r>
              <a:rPr lang="en-US" dirty="0"/>
              <a:t>Interface of each accessible Object in NAV</a:t>
            </a:r>
          </a:p>
          <a:p>
            <a:pPr lvl="1"/>
            <a:r>
              <a:rPr lang="en-US" dirty="0"/>
              <a:t>Pages, Tables, Fields, Events, …</a:t>
            </a:r>
          </a:p>
          <a:p>
            <a:pPr lvl="1"/>
            <a:endParaRPr lang="en-US" dirty="0"/>
          </a:p>
          <a:p>
            <a:r>
              <a:rPr lang="en-US" dirty="0"/>
              <a:t>Symbols</a:t>
            </a:r>
          </a:p>
          <a:p>
            <a:pPr lvl="1"/>
            <a:r>
              <a:rPr lang="en-US" dirty="0" err="1"/>
              <a:t>Microsoft_Application</a:t>
            </a: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Current Symbols of [C/Side] NAV</a:t>
            </a:r>
            <a:endParaRPr lang="en-US" dirty="0"/>
          </a:p>
          <a:p>
            <a:pPr lvl="1"/>
            <a:r>
              <a:rPr lang="en-US" dirty="0" err="1"/>
              <a:t>Microsoft_System</a:t>
            </a: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Symbols of NAV Version</a:t>
            </a:r>
            <a:endParaRPr lang="en-US" dirty="0"/>
          </a:p>
          <a:p>
            <a:pPr lvl="1"/>
            <a:endParaRPr lang="en-US" dirty="0"/>
          </a:p>
          <a:p>
            <a:r>
              <a:rPr lang="de-DE" dirty="0"/>
              <a:t>Download Symbols</a:t>
            </a:r>
          </a:p>
          <a:p>
            <a:pPr lvl="1"/>
            <a:r>
              <a:rPr lang="de-DE" dirty="0"/>
              <a:t>[</a:t>
            </a:r>
            <a:r>
              <a:rPr lang="de-DE" dirty="0" err="1"/>
              <a:t>Ctrl</a:t>
            </a:r>
            <a:r>
              <a:rPr lang="de-DE" dirty="0"/>
              <a:t> </a:t>
            </a:r>
            <a:r>
              <a:rPr lang="en-US" dirty="0"/>
              <a:t>+ Shift </a:t>
            </a:r>
            <a:r>
              <a:rPr lang="de-DE" dirty="0"/>
              <a:t>+ P]   +   „</a:t>
            </a:r>
            <a:r>
              <a:rPr lang="de-DE" dirty="0">
                <a:sym typeface="Wingdings" panose="05000000000000000000" pitchFamily="2" charset="2"/>
              </a:rPr>
              <a:t>Download Symbols“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AF8ABC6-FC6A-4BB1-8621-8C211DF4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141" y="1435205"/>
            <a:ext cx="2838095" cy="12761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3D91404-645C-4BCB-92EC-D9BEF263D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819" y="5681074"/>
            <a:ext cx="8145181" cy="6549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EBAEA81-470F-408D-BB2A-965022D98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636" y="1435205"/>
            <a:ext cx="3282364" cy="417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45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D0B8D-0080-41D2-BCBA-2C191984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AL Project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A08BC-A165-41D7-9B99-9D44A46E9CF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55D632-69EE-4998-9C3F-595B19E7D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FD0C0EA-25C0-46B3-A782-21B2D2641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[Ctrl + Shift + P] … AL: Go!</a:t>
            </a:r>
          </a:p>
          <a:p>
            <a:pPr lvl="1"/>
            <a:r>
              <a:rPr lang="en-US" dirty="0"/>
              <a:t>Generate an AL project with necessary files</a:t>
            </a:r>
          </a:p>
          <a:p>
            <a:pPr lvl="1"/>
            <a:r>
              <a:rPr lang="en-US" dirty="0"/>
              <a:t>Select a Folder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Choose the Server for config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Project Content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./.</a:t>
            </a:r>
            <a:r>
              <a:rPr lang="en-US" dirty="0" err="1">
                <a:sym typeface="Wingdings" panose="05000000000000000000" pitchFamily="2" charset="2"/>
              </a:rPr>
              <a:t>vscode</a:t>
            </a: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launch.json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./</a:t>
            </a:r>
            <a:r>
              <a:rPr lang="en-US" dirty="0" err="1">
                <a:sym typeface="Wingdings" panose="05000000000000000000" pitchFamily="2" charset="2"/>
              </a:rPr>
              <a:t>app.json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./Hello World.al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Download Symbols</a:t>
            </a:r>
          </a:p>
          <a:p>
            <a:pPr lvl="1"/>
            <a:endParaRPr lang="en-US" dirty="0"/>
          </a:p>
          <a:p>
            <a:r>
              <a:rPr lang="en-US" dirty="0"/>
              <a:t>Compile, Deploy &amp; Start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07C4F7-CB39-4BAC-AEE1-BC36DA722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048" y="1440000"/>
            <a:ext cx="5780952" cy="7333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C96AE6A-F2B0-41AE-9311-343A63880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048" y="2226383"/>
            <a:ext cx="5800000" cy="69523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30E1FF8-17BD-4E53-9B24-810C93FB7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011" y="2992767"/>
            <a:ext cx="4326073" cy="111640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3920C0-C3F7-4F1B-AF6A-AEE08DF7D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048" y="4180319"/>
            <a:ext cx="5780952" cy="8162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1D1696E-D229-4A0F-A501-599C93D69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048" y="5140541"/>
            <a:ext cx="5814284" cy="127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31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2E89A-4BD7-4E90-BF72-A3C9247E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 On!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451171-57B6-4367-92A5-943B298654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BDA213-C01E-45A0-BB10-E139B1C1E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279791-D0A9-4754-9A5A-F03AD28D4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Hallo World</a:t>
            </a:r>
          </a:p>
          <a:p>
            <a:pPr lvl="1"/>
            <a:r>
              <a:rPr lang="de-DE" dirty="0"/>
              <a:t>Create a Microsoft AL Project</a:t>
            </a:r>
            <a:br>
              <a:rPr lang="de-DE" dirty="0"/>
            </a:br>
            <a:r>
              <a:rPr lang="de-DE" i="1" dirty="0"/>
              <a:t>„Hello World“</a:t>
            </a:r>
            <a:br>
              <a:rPr lang="de-DE" i="1" dirty="0"/>
            </a:br>
            <a:endParaRPr lang="de-DE" i="1" dirty="0"/>
          </a:p>
          <a:p>
            <a:pPr lvl="1"/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app.json</a:t>
            </a:r>
            <a:br>
              <a:rPr lang="de-DE" dirty="0"/>
            </a:br>
            <a:r>
              <a:rPr lang="de-DE" i="1" dirty="0"/>
              <a:t>Publisher, Logo, Description, …</a:t>
            </a:r>
            <a:br>
              <a:rPr lang="de-DE" i="1" dirty="0"/>
            </a:br>
            <a:endParaRPr lang="de-DE" dirty="0"/>
          </a:p>
          <a:p>
            <a:pPr lvl="1"/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launch.json</a:t>
            </a:r>
            <a:br>
              <a:rPr lang="de-DE" dirty="0"/>
            </a:br>
            <a:r>
              <a:rPr lang="de-DE" i="1" dirty="0"/>
              <a:t>Server, Authentication, </a:t>
            </a:r>
            <a:r>
              <a:rPr lang="de-DE" i="1" dirty="0" err="1"/>
              <a:t>ServiceInstance</a:t>
            </a:r>
            <a:r>
              <a:rPr lang="de-DE" i="1" dirty="0"/>
              <a:t>, </a:t>
            </a:r>
            <a:r>
              <a:rPr lang="de-DE" i="1" dirty="0" err="1"/>
              <a:t>Tenant</a:t>
            </a:r>
            <a:r>
              <a:rPr lang="de-DE" i="1" dirty="0"/>
              <a:t>, Port, …</a:t>
            </a:r>
            <a:br>
              <a:rPr lang="de-DE" i="1" dirty="0"/>
            </a:br>
            <a:endParaRPr lang="de-DE" i="1" dirty="0"/>
          </a:p>
          <a:p>
            <a:pPr lvl="1"/>
            <a:r>
              <a:rPr lang="de-DE" dirty="0"/>
              <a:t>Deploy </a:t>
            </a:r>
            <a:r>
              <a:rPr lang="de-DE" dirty="0" err="1"/>
              <a:t>the</a:t>
            </a:r>
            <a:r>
              <a:rPr lang="de-DE" dirty="0"/>
              <a:t> Code 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„Hello World“</a:t>
            </a:r>
          </a:p>
          <a:p>
            <a:pPr lvl="1"/>
            <a:r>
              <a:rPr lang="de-DE" dirty="0" err="1"/>
              <a:t>Assign</a:t>
            </a:r>
            <a:r>
              <a:rPr lang="de-DE" dirty="0"/>
              <a:t> a </a:t>
            </a:r>
            <a:r>
              <a:rPr lang="de-DE" dirty="0" err="1"/>
              <a:t>BreakPoint</a:t>
            </a:r>
            <a:endParaRPr lang="de-DE" dirty="0"/>
          </a:p>
          <a:p>
            <a:pPr lvl="1"/>
            <a:r>
              <a:rPr lang="de-DE" dirty="0" err="1"/>
              <a:t>Inspect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Rec</a:t>
            </a:r>
            <a:r>
              <a:rPr lang="de-DE" dirty="0"/>
              <a:t>“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5AB338F-3149-44D3-9725-F5AE86545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153" y="1080000"/>
            <a:ext cx="4296847" cy="34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09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2C6DE8D1-C319-4ED8-A489-3D7B9B6986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F906C40-EE14-4648-ACA0-65C59D02C7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Short Cuts</a:t>
            </a:r>
          </a:p>
          <a:p>
            <a:r>
              <a:rPr lang="en-US" dirty="0"/>
              <a:t>Debugger</a:t>
            </a:r>
          </a:p>
          <a:p>
            <a:r>
              <a:rPr lang="en-US" dirty="0"/>
              <a:t>Snippets 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855A9C-6908-4831-BAEE-62120A39F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4C43D4-5F36-442A-A252-DD61704B7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33FC058-C81E-4011-8400-05C0EE9C9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260000"/>
            <a:ext cx="5739175" cy="720197"/>
          </a:xfrm>
        </p:spPr>
        <p:txBody>
          <a:bodyPr/>
          <a:lstStyle/>
          <a:p>
            <a:r>
              <a:rPr lang="en-US" dirty="0"/>
              <a:t>Visual Studio Code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9BA50CC-CE52-4028-AD93-28C01947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172" y="1102983"/>
            <a:ext cx="2492615" cy="19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85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CA70F-D0E1-4B6E-8495-0F8E067E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Commands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788142-33E1-4B6F-ABC1-68E3D374A9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22E3DC-5CB1-4784-9CD1-1E5FAD4C6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8C386E2-AECA-480D-9E43-AB13D06BE5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VS Code Commands  	[Ctrl + Shift + P] or [F1]</a:t>
            </a:r>
          </a:p>
          <a:p>
            <a:pPr lvl="1"/>
            <a:r>
              <a:rPr lang="en-US" dirty="0"/>
              <a:t>AL: Go!		[Alt + A] &amp; [Alt + L]</a:t>
            </a:r>
          </a:p>
          <a:p>
            <a:pPr lvl="1"/>
            <a:r>
              <a:rPr lang="en-US" dirty="0"/>
              <a:t>AL: Download Symbols</a:t>
            </a:r>
          </a:p>
          <a:p>
            <a:pPr lvl="1"/>
            <a:r>
              <a:rPr lang="en-US" dirty="0"/>
              <a:t>AL: Package</a:t>
            </a:r>
          </a:p>
          <a:p>
            <a:pPr lvl="1"/>
            <a:r>
              <a:rPr lang="en-US" dirty="0"/>
              <a:t>AL: Download Source Code</a:t>
            </a:r>
          </a:p>
          <a:p>
            <a:pPr lvl="1"/>
            <a:r>
              <a:rPr lang="en-US" dirty="0"/>
              <a:t>AL: Publish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Keyboard Shortcuts 	</a:t>
            </a:r>
            <a:r>
              <a:rPr lang="en-US" dirty="0"/>
              <a:t>[Ctrl + K] &amp; [Ctrl + S]</a:t>
            </a:r>
          </a:p>
          <a:p>
            <a:r>
              <a:rPr lang="en-US" dirty="0"/>
              <a:t>Editor Commands</a:t>
            </a:r>
          </a:p>
          <a:p>
            <a:pPr lvl="1"/>
            <a:r>
              <a:rPr lang="en-US" dirty="0"/>
              <a:t>[F2] 	… </a:t>
            </a:r>
            <a:r>
              <a:rPr lang="en-US" b="1" dirty="0"/>
              <a:t>Rename</a:t>
            </a:r>
            <a:r>
              <a:rPr lang="en-US" dirty="0"/>
              <a:t> Object / Property / …</a:t>
            </a:r>
          </a:p>
          <a:p>
            <a:pPr lvl="1"/>
            <a:r>
              <a:rPr lang="en-US" dirty="0"/>
              <a:t>[F12] 	… </a:t>
            </a:r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b="1" dirty="0"/>
              <a:t>Definition</a:t>
            </a:r>
          </a:p>
          <a:p>
            <a:pPr lvl="1"/>
            <a:r>
              <a:rPr lang="en-US" dirty="0"/>
              <a:t>[Ctrl + F12]	… </a:t>
            </a:r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b="1" dirty="0"/>
              <a:t>Implementation</a:t>
            </a:r>
          </a:p>
          <a:p>
            <a:pPr lvl="1"/>
            <a:r>
              <a:rPr lang="en-US" dirty="0"/>
              <a:t>[Shift + F12]	… Show </a:t>
            </a:r>
            <a:r>
              <a:rPr lang="en-US" b="1" dirty="0"/>
              <a:t>Where</a:t>
            </a:r>
            <a:r>
              <a:rPr lang="en-US" dirty="0"/>
              <a:t> the reference is </a:t>
            </a:r>
            <a:r>
              <a:rPr lang="en-US" b="1" dirty="0"/>
              <a:t>Used</a:t>
            </a:r>
            <a:endParaRPr lang="en-US" dirty="0"/>
          </a:p>
          <a:p>
            <a:pPr lvl="1"/>
            <a:r>
              <a:rPr lang="en-US" dirty="0"/>
              <a:t>[Ctrl + B] 	… Compile / Build</a:t>
            </a:r>
          </a:p>
          <a:p>
            <a:pPr lvl="1"/>
            <a:r>
              <a:rPr lang="en-US" dirty="0"/>
              <a:t>[F5] 	… Publish and Start</a:t>
            </a:r>
          </a:p>
          <a:p>
            <a:pPr lvl="1"/>
            <a:r>
              <a:rPr lang="en-US" dirty="0"/>
              <a:t>[Ctrl + F5]	… Publish without Debug</a:t>
            </a:r>
          </a:p>
          <a:p>
            <a:pPr lvl="1"/>
            <a:r>
              <a:rPr lang="en-US" dirty="0"/>
              <a:t>[ALT + Shift]	… Block Edit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04AA2AE-4103-4B94-9832-111D8218F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373" y="1440000"/>
            <a:ext cx="4519627" cy="19176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1B73066-83EF-498C-944C-63C1DDFE4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261" y="3568894"/>
            <a:ext cx="2073739" cy="276710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C7B7E08-2137-41C2-AAF2-38E3913EF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054" y="3568894"/>
            <a:ext cx="3157132" cy="118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9148F25D-8E6C-4777-A69D-2221E0E3BA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38ECA28-D119-4DBA-8270-BD54AD7E48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894413"/>
            <a:ext cx="6098400" cy="5454000"/>
          </a:xfrm>
        </p:spPr>
        <p:txBody>
          <a:bodyPr/>
          <a:lstStyle/>
          <a:p>
            <a:r>
              <a:rPr lang="en-US" dirty="0"/>
              <a:t>Use Workshop-VM / Workshop-Computer </a:t>
            </a:r>
            <a:br>
              <a:rPr lang="en-US" dirty="0"/>
            </a:br>
            <a:r>
              <a:rPr lang="en-US" i="1" dirty="0"/>
              <a:t>follow the instructions of the Boarding Pass</a:t>
            </a:r>
          </a:p>
          <a:p>
            <a:r>
              <a:rPr lang="en-US" dirty="0"/>
              <a:t>Additional Material</a:t>
            </a:r>
            <a:br>
              <a:rPr lang="en-US" dirty="0"/>
            </a:br>
            <a:r>
              <a:rPr lang="en-US" i="1" dirty="0"/>
              <a:t>inside the </a:t>
            </a:r>
            <a:r>
              <a:rPr lang="en-US" b="1" dirty="0"/>
              <a:t>[WORKSHOP]</a:t>
            </a:r>
            <a:r>
              <a:rPr lang="en-US" i="1" dirty="0"/>
              <a:t> Folder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DevTech</a:t>
            </a:r>
          </a:p>
          <a:p>
            <a:pPr marL="0" indent="0">
              <a:buNone/>
            </a:pP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b="1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C69359-EC39-480C-87E1-C4CFDD0D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8C7635-C7A2-42F2-8E13-63DF8233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2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D568C9F3-2A18-4209-B05C-F4327BEA1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838247-AC69-48F8-B2A8-C88FB76989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196210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19A15C8-672E-46B0-90AB-BBEC0E249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4175155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6430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287988-F008-4F30-8A9F-6C1D0FAA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439B7B-5A7E-438B-BD08-006555639B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6BF319-7F5A-4051-BE99-40ADEFABE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726C5B-5918-479E-9185-FA0171E30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164" y="1440000"/>
            <a:ext cx="7370836" cy="4908006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3BE3B0-AF2D-489A-ABC6-AE9D6A1EB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Change Language Mode</a:t>
            </a:r>
          </a:p>
          <a:p>
            <a:pPr lvl="1"/>
            <a:r>
              <a:rPr lang="en-US" dirty="0"/>
              <a:t>[Ctrl + K] &amp; [M]</a:t>
            </a:r>
          </a:p>
          <a:p>
            <a:pPr lvl="1"/>
            <a:r>
              <a:rPr lang="en-US" dirty="0"/>
              <a:t>Status Bar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60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0DCA6-5D30-4E17-9824-A10FA0C1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Debugger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62F648-AF50-4F12-BDEB-F995F57690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2A440B-403A-4D7E-A622-8017FBA25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0E5A537-719D-4F09-B1D7-8FD080EB2D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Common Tasks</a:t>
            </a:r>
          </a:p>
          <a:p>
            <a:pPr lvl="1"/>
            <a:r>
              <a:rPr lang="en-US" dirty="0"/>
              <a:t>Break Points		[F9]</a:t>
            </a:r>
          </a:p>
          <a:p>
            <a:pPr lvl="1"/>
            <a:r>
              <a:rPr lang="en-US" dirty="0"/>
              <a:t>Start Debugging 	[F5]</a:t>
            </a:r>
          </a:p>
          <a:p>
            <a:pPr lvl="1"/>
            <a:endParaRPr lang="en-US" dirty="0"/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Conditional Break Points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Inspect Variables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Debug C/Side Code</a:t>
            </a:r>
            <a:br>
              <a:rPr lang="en-US" dirty="0"/>
            </a:br>
            <a:r>
              <a:rPr lang="en-US" i="1" dirty="0"/>
              <a:t>(from Event Subscribers)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Generated AL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DC3EA2-66CC-47E8-83E1-2640E97A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28" y="1440000"/>
            <a:ext cx="7758072" cy="30116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B3A7FE9-E4A0-4BD2-B6B0-566899E7D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757" y="2997360"/>
            <a:ext cx="2330097" cy="244798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7A80E3F-C6AF-4159-A12D-535A9BF74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884" y="4811631"/>
            <a:ext cx="3356727" cy="9745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4160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C3638-E038-4CCA-8584-63D8887E3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87709"/>
            <a:ext cx="11466000" cy="720000"/>
          </a:xfrm>
        </p:spPr>
        <p:txBody>
          <a:bodyPr/>
          <a:lstStyle/>
          <a:p>
            <a:r>
              <a:rPr lang="de-DE" dirty="0"/>
              <a:t>Snippets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4281708-5629-4515-A6B2-B24525CF4F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2B227-AAD8-4187-B88C-E7993A309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3E936D-CE27-46FB-A532-50314C6D46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Common </a:t>
            </a:r>
            <a:r>
              <a:rPr lang="de-DE" dirty="0" err="1"/>
              <a:t>Snipptes</a:t>
            </a:r>
            <a:r>
              <a:rPr lang="de-DE" dirty="0"/>
              <a:t> (e.g. AL Language)</a:t>
            </a:r>
          </a:p>
          <a:p>
            <a:pPr lvl="1"/>
            <a:r>
              <a:rPr lang="de-DE" b="1" dirty="0" err="1"/>
              <a:t>t</a:t>
            </a:r>
            <a:r>
              <a:rPr lang="de-DE" dirty="0" err="1"/>
              <a:t>table</a:t>
            </a:r>
            <a:endParaRPr lang="de-DE" dirty="0"/>
          </a:p>
          <a:p>
            <a:pPr lvl="1"/>
            <a:r>
              <a:rPr lang="de-DE" b="1" dirty="0" err="1"/>
              <a:t>t</a:t>
            </a:r>
            <a:r>
              <a:rPr lang="de-DE" dirty="0" err="1"/>
              <a:t>codeunit</a:t>
            </a:r>
            <a:endParaRPr lang="de-DE" dirty="0"/>
          </a:p>
          <a:p>
            <a:pPr lvl="1"/>
            <a:r>
              <a:rPr lang="de-DE" b="1" dirty="0" err="1"/>
              <a:t>t</a:t>
            </a:r>
            <a:r>
              <a:rPr lang="de-DE" dirty="0" err="1"/>
              <a:t>fieldtext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User Snippets</a:t>
            </a:r>
          </a:p>
          <a:p>
            <a:pPr lvl="1"/>
            <a:r>
              <a:rPr lang="de-DE" dirty="0"/>
              <a:t>File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Preferences</a:t>
            </a:r>
            <a:endParaRPr lang="de-DE" dirty="0"/>
          </a:p>
          <a:p>
            <a:pPr lvl="1"/>
            <a:r>
              <a:rPr lang="de-DE" dirty="0"/>
              <a:t>(</a:t>
            </a:r>
            <a:r>
              <a:rPr lang="de-DE" dirty="0" err="1"/>
              <a:t>languageId</a:t>
            </a:r>
            <a:r>
              <a:rPr lang="de-DE" dirty="0"/>
              <a:t>).</a:t>
            </a:r>
            <a:r>
              <a:rPr lang="de-DE" dirty="0" err="1"/>
              <a:t>json</a:t>
            </a:r>
            <a:br>
              <a:rPr lang="de-DE" dirty="0"/>
            </a:b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i="1" dirty="0" err="1"/>
              <a:t>al.json</a:t>
            </a:r>
            <a:endParaRPr lang="de-DE" i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4DEE3FA-16C6-4A41-ACB5-4F3092EA3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744" y="1440000"/>
            <a:ext cx="5694442" cy="36030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2CC4E5-89F4-4629-B13B-EAF1EAB3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000" y="2326476"/>
            <a:ext cx="2552381" cy="40095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9911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197E6-4E10-448C-929D-BF5E5E23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Snippets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C21835-B480-4718-B394-DA6DF470B3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B7353B-0A2D-4764-8BCC-8BAE4EAEF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CEA9548-0F59-4C9E-86F9-45AE223824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Snippet Name</a:t>
            </a:r>
          </a:p>
          <a:p>
            <a:r>
              <a:rPr lang="de-DE" dirty="0"/>
              <a:t>Description</a:t>
            </a:r>
          </a:p>
          <a:p>
            <a:r>
              <a:rPr lang="de-DE" dirty="0"/>
              <a:t>Body</a:t>
            </a:r>
          </a:p>
          <a:p>
            <a:pPr lvl="1"/>
            <a:r>
              <a:rPr lang="de-DE" dirty="0"/>
              <a:t>Array </a:t>
            </a:r>
            <a:r>
              <a:rPr lang="de-DE" dirty="0" err="1"/>
              <a:t>of</a:t>
            </a:r>
            <a:r>
              <a:rPr lang="de-DE" dirty="0"/>
              <a:t> Lines</a:t>
            </a:r>
          </a:p>
          <a:p>
            <a:r>
              <a:rPr lang="de-DE" dirty="0"/>
              <a:t>Parameters</a:t>
            </a:r>
          </a:p>
          <a:p>
            <a:pPr lvl="1"/>
            <a:r>
              <a:rPr lang="de-DE" dirty="0"/>
              <a:t>$</a:t>
            </a:r>
            <a:r>
              <a:rPr lang="de-DE" sz="2000" b="1" dirty="0"/>
              <a:t>{</a:t>
            </a:r>
            <a:r>
              <a:rPr lang="de-DE" i="1" dirty="0"/>
              <a:t>&lt;Index&gt;</a:t>
            </a:r>
            <a:r>
              <a:rPr lang="de-DE" sz="2000" b="1" dirty="0"/>
              <a:t>}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… User Input</a:t>
            </a:r>
          </a:p>
          <a:p>
            <a:pPr lvl="1"/>
            <a:r>
              <a:rPr lang="de-DE" dirty="0"/>
              <a:t>$</a:t>
            </a:r>
            <a:r>
              <a:rPr lang="de-DE" sz="2000" b="1" dirty="0"/>
              <a:t>{</a:t>
            </a:r>
            <a:r>
              <a:rPr lang="de-DE" dirty="0"/>
              <a:t>1</a:t>
            </a:r>
            <a:r>
              <a:rPr lang="de-DE" sz="2400" b="1" dirty="0"/>
              <a:t>:</a:t>
            </a:r>
            <a:r>
              <a:rPr lang="de-DE" i="1" dirty="0"/>
              <a:t>param-name</a:t>
            </a:r>
            <a:r>
              <a:rPr lang="de-DE" sz="2000" b="1" dirty="0"/>
              <a:t>}</a:t>
            </a:r>
            <a:br>
              <a:rPr lang="de-DE" sz="2000" b="1" dirty="0"/>
            </a:br>
            <a:r>
              <a:rPr lang="de-DE" dirty="0"/>
              <a:t>… Name</a:t>
            </a:r>
          </a:p>
          <a:p>
            <a:pPr lvl="1"/>
            <a:r>
              <a:rPr lang="de-DE" dirty="0"/>
              <a:t>$</a:t>
            </a:r>
            <a:r>
              <a:rPr lang="de-DE" sz="2000" b="1" dirty="0"/>
              <a:t>{</a:t>
            </a:r>
            <a:r>
              <a:rPr lang="de-DE" dirty="0"/>
              <a:t>2</a:t>
            </a:r>
            <a:r>
              <a:rPr lang="de-DE" sz="1800" b="1" dirty="0"/>
              <a:t>|</a:t>
            </a:r>
            <a:r>
              <a:rPr lang="de-DE" i="1" dirty="0"/>
              <a:t>Value 1</a:t>
            </a:r>
            <a:r>
              <a:rPr lang="de-DE" sz="2400" b="1" dirty="0"/>
              <a:t>,</a:t>
            </a:r>
            <a:r>
              <a:rPr lang="de-DE" i="1" dirty="0"/>
              <a:t>Value 2</a:t>
            </a:r>
            <a:r>
              <a:rPr lang="de-DE" sz="2400" b="1" dirty="0"/>
              <a:t>,</a:t>
            </a:r>
            <a:r>
              <a:rPr lang="de-DE" i="1" dirty="0"/>
              <a:t>Value 3</a:t>
            </a:r>
            <a:r>
              <a:rPr lang="de-DE" sz="1800" b="1" dirty="0"/>
              <a:t>|</a:t>
            </a:r>
            <a:r>
              <a:rPr lang="de-DE" sz="2000" b="1" dirty="0"/>
              <a:t>}</a:t>
            </a:r>
            <a:br>
              <a:rPr lang="de-DE" sz="2000" b="1" dirty="0"/>
            </a:br>
            <a:r>
              <a:rPr lang="de-DE" dirty="0"/>
              <a:t>… Name-List </a:t>
            </a:r>
            <a:r>
              <a:rPr lang="de-DE" sz="2000" dirty="0"/>
              <a:t> </a:t>
            </a:r>
            <a:endParaRPr lang="de-DE" sz="2000" b="1" dirty="0"/>
          </a:p>
          <a:p>
            <a:pPr lvl="1"/>
            <a:r>
              <a:rPr lang="de-DE" dirty="0"/>
              <a:t>$</a:t>
            </a:r>
            <a:r>
              <a:rPr lang="de-DE" i="1" dirty="0"/>
              <a:t>&lt;Index&gt;  </a:t>
            </a:r>
            <a:br>
              <a:rPr lang="de-DE" i="1" dirty="0"/>
            </a:br>
            <a:r>
              <a:rPr lang="de-DE" dirty="0"/>
              <a:t>… Place Holder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88CEE9-6B4D-41C0-81E8-2B0C177F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331" y="1440000"/>
            <a:ext cx="6237669" cy="20070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1E3BCB2-437D-4E9A-96FA-66CB1539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143" y="3591047"/>
            <a:ext cx="6542857" cy="12285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DAD648-4163-451E-8576-7F8BE277C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890" y="4494641"/>
            <a:ext cx="4400000" cy="16285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4519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2E89A-4BD7-4E90-BF72-A3C9247E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 On!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451171-57B6-4367-92A5-943B298654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BDA213-C01E-45A0-BB10-E139B1C1E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279791-D0A9-4754-9A5A-F03AD28D4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„Hello World“</a:t>
            </a:r>
          </a:p>
          <a:p>
            <a:pPr lvl="1"/>
            <a:r>
              <a:rPr lang="de-DE" dirty="0" err="1"/>
              <a:t>Assign</a:t>
            </a:r>
            <a:r>
              <a:rPr lang="de-DE" dirty="0"/>
              <a:t> a </a:t>
            </a:r>
            <a:r>
              <a:rPr lang="de-DE" dirty="0" err="1"/>
              <a:t>BreakPoint</a:t>
            </a:r>
            <a:endParaRPr lang="de-DE" dirty="0"/>
          </a:p>
          <a:p>
            <a:pPr lvl="1"/>
            <a:r>
              <a:rPr lang="de-DE" dirty="0" err="1"/>
              <a:t>Inspect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Rec</a:t>
            </a:r>
            <a:r>
              <a:rPr lang="de-DE" dirty="0"/>
              <a:t>“ </a:t>
            </a:r>
          </a:p>
          <a:p>
            <a:pPr lvl="1"/>
            <a:endParaRPr lang="de-DE" dirty="0"/>
          </a:p>
          <a:p>
            <a:r>
              <a:rPr lang="de-DE" dirty="0"/>
              <a:t>Create </a:t>
            </a:r>
            <a:r>
              <a:rPr lang="de-DE" dirty="0" err="1"/>
              <a:t>your</a:t>
            </a:r>
            <a:r>
              <a:rPr lang="de-DE" dirty="0"/>
              <a:t> own </a:t>
            </a:r>
            <a:r>
              <a:rPr lang="de-DE" dirty="0" err="1"/>
              <a:t>snippet</a:t>
            </a:r>
            <a:endParaRPr lang="de-DE" dirty="0"/>
          </a:p>
          <a:p>
            <a:pPr lvl="1"/>
            <a:r>
              <a:rPr lang="de-DE" dirty="0"/>
              <a:t>Code:</a:t>
            </a:r>
          </a:p>
          <a:p>
            <a:pPr marL="914400" lvl="2" indent="0">
              <a:buNone/>
            </a:pPr>
            <a:br>
              <a:rPr lang="de-DE" dirty="0"/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not </a:t>
            </a:r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MyRecord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.FindSet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then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        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// Do something with </a:t>
            </a:r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MyRecord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until </a:t>
            </a:r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MyRecord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.Next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 0;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Add a Parameter for “</a:t>
            </a:r>
            <a:r>
              <a:rPr lang="en-US" dirty="0" err="1"/>
              <a:t>MyRecord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Add a Selection List for “</a:t>
            </a:r>
            <a:r>
              <a:rPr lang="en-US" dirty="0" err="1"/>
              <a:t>FindSet</a:t>
            </a:r>
            <a:r>
              <a:rPr lang="en-US" dirty="0"/>
              <a:t>()”:</a:t>
            </a:r>
            <a:br>
              <a:rPr lang="en-US" dirty="0"/>
            </a:br>
            <a:r>
              <a:rPr lang="en-US" dirty="0"/>
              <a:t>e.g.: </a:t>
            </a:r>
            <a:r>
              <a:rPr lang="en-US" dirty="0" err="1"/>
              <a:t>FindSet</a:t>
            </a:r>
            <a:r>
              <a:rPr lang="en-US" dirty="0"/>
              <a:t>(),Find('-'),Find('+')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5AB338F-3149-44D3-9725-F5AE86545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153" y="1080000"/>
            <a:ext cx="4296847" cy="34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06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6DE98C75-61F2-4763-8D40-046D983508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2045AF6-FE10-4408-AE92-42A6386CDE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DevTech</a:t>
            </a:r>
          </a:p>
          <a:p>
            <a:pPr marL="0" indent="0">
              <a:buNone/>
            </a:pPr>
            <a:r>
              <a:rPr lang="de-DE" sz="1600" i="1" dirty="0">
                <a:sym typeface="Wingdings" panose="05000000000000000000" pitchFamily="2" charset="2"/>
              </a:rPr>
              <a:t>Channel</a:t>
            </a: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b="1" dirty="0"/>
          </a:p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286F0E7-8382-44F5-98BB-19583FF0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ED18A5-567B-492C-B7A4-5DDBCC42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303EBF-6ED3-424E-8F2E-21F142F7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 &amp; 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26D64B6-24D9-4298-8794-48193CCEDD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4778516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A1B3368-1D2D-4A94-9557-A2ADE9500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3379956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86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COSMO CONSULT-Gruppe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9A07-95E1-44B6-B081-DB56D8861B4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Visual Studio Code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Prepare the NST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Getting Started with AL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The cool stuff of VS Code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4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2E4DEC-5F58-4875-99E5-39AE1B78D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516" y="827838"/>
            <a:ext cx="7049484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2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C5C3FBF0-6024-4ECE-950E-ABE64C20A3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>
            <a:fillRect/>
          </a:stretch>
        </p:blipFill>
        <p:spPr/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7BE9CD1-B7AF-48CE-978F-1E1D6C7100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894413"/>
            <a:ext cx="6098400" cy="5454000"/>
          </a:xfrm>
        </p:spPr>
        <p:txBody>
          <a:bodyPr/>
          <a:lstStyle/>
          <a:p>
            <a:r>
              <a:rPr lang="de-DE" dirty="0"/>
              <a:t>User Interface</a:t>
            </a:r>
          </a:p>
          <a:p>
            <a:r>
              <a:rPr lang="de-DE" dirty="0" err="1"/>
              <a:t>Extend</a:t>
            </a:r>
            <a:r>
              <a:rPr lang="de-DE" dirty="0"/>
              <a:t> &amp; </a:t>
            </a:r>
            <a:r>
              <a:rPr lang="de-DE" dirty="0" err="1"/>
              <a:t>Configure</a:t>
            </a:r>
            <a:r>
              <a:rPr lang="de-DE" dirty="0"/>
              <a:t> VS Code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COSMO CONSULT-Gruppe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9A07-95E1-44B6-B081-DB56D8861B48}" type="slidenum">
              <a:rPr lang="de-DE" smtClean="0"/>
              <a:t>4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 Studio Code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76DC3A-1B96-4BC9-8B81-A53BAAB18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317" y="1260000"/>
            <a:ext cx="1634617" cy="12430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91920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DC17CC8-3287-4909-9614-46D66A14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 Studio Code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076AFC-3CE5-4664-8AFD-18643089E5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4A25A0-7A76-43C9-9213-39BC0918A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5</a:t>
            </a:fld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B785C53-563D-47B3-A3CA-F2753078F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Activity</a:t>
            </a:r>
            <a:r>
              <a:rPr lang="de-DE" dirty="0"/>
              <a:t> Bar</a:t>
            </a:r>
          </a:p>
          <a:p>
            <a:pPr lvl="1"/>
            <a:r>
              <a:rPr lang="de-DE" dirty="0"/>
              <a:t>Search</a:t>
            </a:r>
          </a:p>
          <a:p>
            <a:pPr lvl="1"/>
            <a:r>
              <a:rPr lang="de-DE" dirty="0"/>
              <a:t>Explorer</a:t>
            </a:r>
          </a:p>
          <a:p>
            <a:pPr lvl="1"/>
            <a:r>
              <a:rPr lang="de-DE" dirty="0" err="1"/>
              <a:t>Debug</a:t>
            </a:r>
            <a:endParaRPr lang="de-DE" dirty="0"/>
          </a:p>
          <a:p>
            <a:pPr lvl="1"/>
            <a:r>
              <a:rPr lang="de-DE" dirty="0"/>
              <a:t>GIT</a:t>
            </a:r>
          </a:p>
          <a:p>
            <a:pPr lvl="1"/>
            <a:r>
              <a:rPr lang="de-DE" dirty="0"/>
              <a:t>VS Code </a:t>
            </a:r>
            <a:r>
              <a:rPr lang="de-DE" dirty="0" err="1"/>
              <a:t>Extensions</a:t>
            </a:r>
            <a:endParaRPr lang="de-DE" dirty="0"/>
          </a:p>
          <a:p>
            <a:r>
              <a:rPr lang="de-DE" dirty="0"/>
              <a:t>Side Bar</a:t>
            </a:r>
          </a:p>
          <a:p>
            <a:pPr lvl="1"/>
            <a:r>
              <a:rPr lang="de-DE" dirty="0"/>
              <a:t>Branch</a:t>
            </a:r>
          </a:p>
          <a:p>
            <a:pPr lvl="1"/>
            <a:r>
              <a:rPr lang="de-DE" dirty="0"/>
              <a:t>Errors &amp; </a:t>
            </a:r>
            <a:r>
              <a:rPr lang="de-DE" dirty="0" err="1"/>
              <a:t>Warnings</a:t>
            </a:r>
            <a:endParaRPr lang="de-DE" dirty="0"/>
          </a:p>
          <a:p>
            <a:r>
              <a:rPr lang="de-DE" dirty="0"/>
              <a:t>Editor Groups</a:t>
            </a:r>
          </a:p>
          <a:p>
            <a:r>
              <a:rPr lang="de-DE" dirty="0"/>
              <a:t>Panel</a:t>
            </a:r>
          </a:p>
          <a:p>
            <a:pPr lvl="1"/>
            <a:r>
              <a:rPr lang="de-DE" dirty="0"/>
              <a:t>Output</a:t>
            </a:r>
          </a:p>
          <a:p>
            <a:pPr lvl="1"/>
            <a:r>
              <a:rPr lang="de-DE" dirty="0" err="1"/>
              <a:t>Console</a:t>
            </a:r>
            <a:r>
              <a:rPr lang="de-DE" dirty="0"/>
              <a:t> (PowerShell)</a:t>
            </a:r>
          </a:p>
          <a:p>
            <a:r>
              <a:rPr lang="de-DE" dirty="0"/>
              <a:t>Status Bar</a:t>
            </a:r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6327C67-F8C7-4309-906F-D860D3A39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58" y="1080000"/>
            <a:ext cx="7992000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9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E8A80E-172C-4A31-B5F5-B65FB3D7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VS Code - </a:t>
            </a:r>
            <a:r>
              <a:rPr lang="de-DE" dirty="0" err="1"/>
              <a:t>Extensions</a:t>
            </a:r>
            <a:r>
              <a:rPr lang="de-DE" dirty="0"/>
              <a:t> &amp; Settings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1DB09A1-992D-4E9B-AAEF-902E1760979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806E5-8D8F-436F-AB60-F1759653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E46A8-AB3F-4B16-A6D8-CEA46A9957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Extensions</a:t>
            </a:r>
            <a:endParaRPr lang="de-DE" dirty="0"/>
          </a:p>
          <a:p>
            <a:pPr lvl="1"/>
            <a:r>
              <a:rPr lang="de-DE" dirty="0"/>
              <a:t>Microsoft AL (VSIX / Marketplace)</a:t>
            </a:r>
          </a:p>
          <a:p>
            <a:pPr lvl="1"/>
            <a:r>
              <a:rPr lang="de-DE"/>
              <a:t>MarkDown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Settings </a:t>
            </a:r>
          </a:p>
          <a:p>
            <a:pPr lvl="1"/>
            <a:r>
              <a:rPr lang="de-DE" dirty="0"/>
              <a:t>Default</a:t>
            </a:r>
          </a:p>
          <a:p>
            <a:pPr lvl="1"/>
            <a:r>
              <a:rPr lang="de-DE" dirty="0"/>
              <a:t>User</a:t>
            </a:r>
          </a:p>
          <a:p>
            <a:pPr lvl="1"/>
            <a:r>
              <a:rPr lang="de-DE" dirty="0"/>
              <a:t>Workspace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BD1FE2-37A3-4B03-BD33-C9A43BC9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4446096"/>
            <a:ext cx="5800000" cy="14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E993C94-7F7E-4357-8F06-711545F6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880" y="4836572"/>
            <a:ext cx="5304762" cy="10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D673F4F-A52F-433F-AB36-A1057C60F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880" y="1080000"/>
            <a:ext cx="5269914" cy="338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8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6F631-07D8-4935-B1A3-F4F7C05B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 Language Settings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39FBFAF-49A1-43EC-A472-4E370101396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15A567-6FA0-4D56-9920-F6DBFCAA5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FC6452-8CE2-41FD-99BE-CE6171A0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Package Directory</a:t>
            </a:r>
          </a:p>
          <a:p>
            <a:pPr lvl="1"/>
            <a:r>
              <a:rPr lang="de-DE" dirty="0" err="1"/>
              <a:t>al.packageCachePath</a:t>
            </a:r>
            <a:endParaRPr lang="de-DE" dirty="0"/>
          </a:p>
          <a:p>
            <a:pPr lvl="1"/>
            <a:r>
              <a:rPr lang="de-DE" dirty="0" err="1"/>
              <a:t>al.enableCodeAnalysis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F54692-B438-4B10-B5DE-496B4F755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601" y="1440000"/>
            <a:ext cx="8486400" cy="4896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48478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E82C59-20DF-4933-89B7-5D704700A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 On!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3AC4E93-224D-452F-8232-2A87AAA844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4660E3-6F0D-49C0-AF31-732312295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08B48FB-F928-4AFF-8263-99B8A39E10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Start VS Code &amp; Install some extensions</a:t>
            </a:r>
          </a:p>
          <a:p>
            <a:pPr lvl="1"/>
            <a:r>
              <a:rPr lang="en-US" b="1" dirty="0"/>
              <a:t>Microsoft AL (from .</a:t>
            </a:r>
            <a:r>
              <a:rPr lang="en-US" b="1" dirty="0" err="1"/>
              <a:t>vsix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Insert </a:t>
            </a:r>
            <a:r>
              <a:rPr lang="en-US" dirty="0" err="1"/>
              <a:t>Guid</a:t>
            </a:r>
            <a:endParaRPr lang="en-US" dirty="0"/>
          </a:p>
          <a:p>
            <a:pPr lvl="1"/>
            <a:r>
              <a:rPr lang="en-US" dirty="0"/>
              <a:t>AL: Formatter, Object Designer, Outline, CRS Language Extension</a:t>
            </a:r>
          </a:p>
          <a:p>
            <a:pPr lvl="1"/>
            <a:r>
              <a:rPr lang="en-US" dirty="0"/>
              <a:t>Git History &amp; Git Lens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Modify VS Code settings</a:t>
            </a:r>
          </a:p>
          <a:p>
            <a:pPr lvl="1"/>
            <a:r>
              <a:rPr lang="en-US" dirty="0"/>
              <a:t>Switch the theme of your VS Code to e.g. “White”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31D90-D5E5-4481-BCC3-D80E3A6E4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201" y="1437620"/>
            <a:ext cx="4295238" cy="3028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FFB477-AAEE-48FF-870F-A2E78B1A8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406" y="3190001"/>
            <a:ext cx="4276190" cy="1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70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FF799914-916F-4C22-84C9-91FB68E786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1AD6BD8-FE28-42F0-ABBC-4DC063BF42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Get</a:t>
            </a:r>
            <a:r>
              <a:rPr lang="de-DE" dirty="0"/>
              <a:t> Ready </a:t>
            </a:r>
            <a:r>
              <a:rPr lang="de-DE" dirty="0" err="1"/>
              <a:t>for</a:t>
            </a:r>
            <a:r>
              <a:rPr lang="de-DE" dirty="0"/>
              <a:t> Development!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4A01F6-C388-4CE6-B596-1B0CE7D9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EE151A-BE81-42C1-A4A4-75986EF3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9DE2C87-02B6-47CA-9F15-82079121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260000"/>
            <a:ext cx="5739175" cy="720197"/>
          </a:xfrm>
        </p:spPr>
        <p:txBody>
          <a:bodyPr/>
          <a:lstStyle/>
          <a:p>
            <a:r>
              <a:rPr lang="de-DE" dirty="0"/>
              <a:t>NAV 2018</a:t>
            </a:r>
            <a:br>
              <a:rPr lang="de-DE" dirty="0"/>
            </a:br>
            <a:r>
              <a:rPr lang="de-DE" dirty="0"/>
              <a:t>Business Central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D2CE29F-E72C-4EED-99FD-D2D88D686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744" y="1260000"/>
            <a:ext cx="1338871" cy="13388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2651610"/>
      </p:ext>
    </p:extLst>
  </p:cSld>
  <p:clrMapOvr>
    <a:masterClrMapping/>
  </p:clrMapOvr>
</p:sld>
</file>

<file path=ppt/theme/theme1.xml><?xml version="1.0" encoding="utf-8"?>
<a:theme xmlns:a="http://schemas.openxmlformats.org/drawingml/2006/main" name="CC Powerpoint_Master_de">
  <a:themeElements>
    <a:clrScheme name="Benutzerdefiniert 12">
      <a:dk1>
        <a:srgbClr val="57666D"/>
      </a:dk1>
      <a:lt1>
        <a:srgbClr val="FFFFFF"/>
      </a:lt1>
      <a:dk2>
        <a:srgbClr val="57666D"/>
      </a:dk2>
      <a:lt2>
        <a:srgbClr val="F5A748"/>
      </a:lt2>
      <a:accent1>
        <a:srgbClr val="C4DCF1"/>
      </a:accent1>
      <a:accent2>
        <a:srgbClr val="D3DF89"/>
      </a:accent2>
      <a:accent3>
        <a:srgbClr val="AAAAAA"/>
      </a:accent3>
      <a:accent4>
        <a:srgbClr val="F5A748"/>
      </a:accent4>
      <a:accent5>
        <a:srgbClr val="57666D"/>
      </a:accent5>
      <a:accent6>
        <a:srgbClr val="04276E"/>
      </a:accent6>
      <a:hlink>
        <a:srgbClr val="F5A748"/>
      </a:hlink>
      <a:folHlink>
        <a:srgbClr val="F5A748"/>
      </a:folHlink>
    </a:clrScheme>
    <a:fontScheme name="CC CI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MO_CONSULT_Master_ger" id="{9F2EBE57-7C07-47B7-987E-FAAE69D1AEDD}" vid="{22327220-AB57-4B43-8742-BEBA54EA18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mad21047db9f495a8fdd7dc3ccda22b3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mad21047db9f495a8fdd7dc3ccda22b3>
    <valid_until xmlns="05542a94-bbbb-426b-8ce8-25e698cde4d1" xsi:nil="true"/>
    <e1623523166e4e2e8c8d51d4511654b1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Document</TermName>
          <TermId xmlns="http://schemas.microsoft.com/office/infopath/2007/PartnerControls">e7cd4e59-1784-4566-8522-cf2c48a83cdc</TermId>
        </TermInfo>
      </Terms>
    </e1623523166e4e2e8c8d51d4511654b1>
    <Publish_info xmlns="05542a94-bbbb-426b-8ce8-25e698cde4d1" xsi:nil="true"/>
    <fe3215d00b34412d833cfc0651576422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fe3215d00b34412d833cfc0651576422>
    <IntendedUse xmlns="05542a94-bbbb-426b-8ce8-25e698cde4d1">internal</IntendedUse>
    <p5c2dc71588a484c9f8f7bb90b0d1957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Präsentation (Produkt)</TermName>
          <TermId xmlns="http://schemas.microsoft.com/office/infopath/2007/PartnerControls">275c04db-5f99-4852-bf1f-d2d4c2ff0be3</TermId>
        </TermInfo>
      </Terms>
    </p5c2dc71588a484c9f8f7bb90b0d1957>
    <Solution_Release xmlns="05542a94-bbbb-426b-8ce8-25e698cde4d1" xsi:nil="true"/>
    <publish xmlns="05542a94-bbbb-426b-8ce8-25e698cde4d1">false</publish>
    <valid_from xmlns="05542a94-bbbb-426b-8ce8-25e698cde4d1">2017-03-28T11:56:27+00:00</valid_from>
    <Originated_x0020_from xmlns="05542a94-bbbb-426b-8ce8-25e698cde4d1">COSMO CONSULT</Originated_x0020_from>
    <TaxCatchAll xmlns="05542a94-bbbb-426b-8ce8-25e698cde4d1">
      <Value>275</Value>
      <Value>33</Value>
      <Value>11</Value>
      <Value>10</Value>
      <Value>75</Value>
    </TaxCatchAll>
    <_dlc_DocId xmlns="abfa8901-7984-434c-b8fc-f6aa73d9b37f">DMSCC00-1883559739-3563</_dlc_DocId>
    <_dlc_DocIdUrl xmlns="abfa8901-7984-434c-b8fc-f6aa73d9b37f">
      <Url>https://dms.cosmoconsult.com/_layouts/15/DocIdRedir.aspx?ID=DMSCC00-1883559739-3563</Url>
      <Description>DMSCC00-1883559739-3563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PS Document" ma:contentTypeID="0x0101002B2526F3368D7045BBB4E668F219EC2B010015401231F557BA49A4B8F145E611B5D4" ma:contentTypeVersion="90" ma:contentTypeDescription="New Operations Document " ma:contentTypeScope="" ma:versionID="92abb31aa773dae2bbba22a17c9d6265">
  <xsd:schema xmlns:xsd="http://www.w3.org/2001/XMLSchema" xmlns:xs="http://www.w3.org/2001/XMLSchema" xmlns:p="http://schemas.microsoft.com/office/2006/metadata/properties" xmlns:ns1="05542a94-bbbb-426b-8ce8-25e698cde4d1" xmlns:ns2="http://schemas.microsoft.com/sharepoint/v3" xmlns:ns3="abfa8901-7984-434c-b8fc-f6aa73d9b37f" targetNamespace="http://schemas.microsoft.com/office/2006/metadata/properties" ma:root="true" ma:fieldsID="22c802f0c35adb27e208b77e88f3ad1b" ns1:_="" ns2:_="" ns3:_="">
    <xsd:import namespace="05542a94-bbbb-426b-8ce8-25e698cde4d1"/>
    <xsd:import namespace="http://schemas.microsoft.com/sharepoint/v3"/>
    <xsd:import namespace="abfa8901-7984-434c-b8fc-f6aa73d9b37f"/>
    <xsd:element name="properties">
      <xsd:complexType>
        <xsd:sequence>
          <xsd:element name="documentManagement">
            <xsd:complexType>
              <xsd:all>
                <xsd:element ref="ns1:Solution_Release" minOccurs="0"/>
                <xsd:element ref="ns2:Language" minOccurs="0"/>
                <xsd:element ref="ns1:Originated_x0020_from" minOccurs="0"/>
                <xsd:element ref="ns1:IntendedUse" minOccurs="0"/>
                <xsd:element ref="ns1:publish" minOccurs="0"/>
                <xsd:element ref="ns1:mad21047db9f495a8fdd7dc3ccda22b3" minOccurs="0"/>
                <xsd:element ref="ns1:e1623523166e4e2e8c8d51d4511654b1" minOccurs="0"/>
                <xsd:element ref="ns1:TaxCatchAll" minOccurs="0"/>
                <xsd:element ref="ns1:TaxCatchAllLabel" minOccurs="0"/>
                <xsd:element ref="ns1:p5c2dc71588a484c9f8f7bb90b0d1957" minOccurs="0"/>
                <xsd:element ref="ns1:Publish_info" minOccurs="0"/>
                <xsd:element ref="ns1:fe3215d00b34412d833cfc0651576422" minOccurs="0"/>
                <xsd:element ref="ns1:valid_from" minOccurs="0"/>
                <xsd:element ref="ns1:valid_until" minOccurs="0"/>
                <xsd:element ref="ns3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42a94-bbbb-426b-8ce8-25e698cde4d1" elementFormDefault="qualified">
    <xsd:import namespace="http://schemas.microsoft.com/office/2006/documentManagement/types"/>
    <xsd:import namespace="http://schemas.microsoft.com/office/infopath/2007/PartnerControls"/>
    <xsd:element name="Solution_Release" ma:index="5" nillable="true" ma:displayName="Solution_Release" ma:description="Provide release information for the solution" ma:internalName="Solution_Release" ma:readOnly="false">
      <xsd:simpleType>
        <xsd:restriction base="dms:Text">
          <xsd:maxLength value="20"/>
        </xsd:restriction>
      </xsd:simpleType>
    </xsd:element>
    <xsd:element name="Originated_x0020_from" ma:index="7" nillable="true" ma:displayName="Originated from" ma:default="COSMO CONSULT" ma:description="Select the originator of this document" ma:format="RadioButtons" ma:internalName="Originated_x0020_from">
      <xsd:simpleType>
        <xsd:restriction base="dms:Choice">
          <xsd:enumeration value="COSMO CONSULT"/>
          <xsd:enumeration value="MICROSOFT"/>
          <xsd:enumeration value="3rd Party"/>
        </xsd:restriction>
      </xsd:simpleType>
    </xsd:element>
    <xsd:element name="IntendedUse" ma:index="8" nillable="true" ma:displayName="Intended Use" ma:default="internal" ma:description="Decide if the Document is for internal usage only or cn lso be provided to external." ma:format="RadioButtons" ma:internalName="IntendedUse" ma:readOnly="false">
      <xsd:simpleType>
        <xsd:restriction base="dms:Choice">
          <xsd:enumeration value="internal"/>
          <xsd:enumeration value="external"/>
        </xsd:restriction>
      </xsd:simpleType>
    </xsd:element>
    <xsd:element name="publish" ma:index="9" nillable="true" ma:displayName="publish" ma:default="0" ma:description="Check this to publish the document" ma:internalName="publish" ma:readOnly="false">
      <xsd:simpleType>
        <xsd:restriction base="dms:Boolean"/>
      </xsd:simpleType>
    </xsd:element>
    <xsd:element name="mad21047db9f495a8fdd7dc3ccda22b3" ma:index="12" nillable="true" ma:taxonomy="true" ma:internalName="mad21047db9f495a8fdd7dc3ccda22b3" ma:taxonomyFieldName="Solution" ma:displayName="Solution" ma:readOnly="false" ma:default="11;#n/a|7a630714-329f-4c83-9e8d-cf0cdc2d2f78" ma:fieldId="{6ad21047-db9f-495a-8fdd-7dc3ccda22b3}" ma:taxonomyMulti="true" ma:sspId="ae24ad07-6e3a-456c-bf74-d291e603dfc8" ma:termSetId="02864673-8dcd-4ee0-b6c2-a444b474ac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23523166e4e2e8c8d51d4511654b1" ma:index="17" nillable="true" ma:taxonomy="true" ma:internalName="e1623523166e4e2e8c8d51d4511654b1" ma:taxonomyFieldName="OPS_x0020_Tag" ma:displayName="OPS Tag" ma:default="" ma:fieldId="{e1623523-166e-4e2e-8c8d-51d4511654b1}" ma:taxonomyMulti="true" ma:sspId="ae24ad07-6e3a-456c-bf74-d291e603dfc8" ma:termSetId="1e82d573-3935-43d1-b47a-8a73db1dc77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list="{4de6023a-b120-4c27-8683-fad2ac69f244}" ma:internalName="TaxCatchAll" ma:showField="CatchAllData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9" nillable="true" ma:displayName="Taxonomy Catch All Column1" ma:hidden="true" ma:list="{4de6023a-b120-4c27-8683-fad2ac69f244}" ma:internalName="TaxCatchAllLabel" ma:readOnly="true" ma:showField="CatchAllDataLabel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c2dc71588a484c9f8f7bb90b0d1957" ma:index="21" ma:taxonomy="true" ma:internalName="p5c2dc71588a484c9f8f7bb90b0d1957" ma:taxonomyFieldName="OPS_Documenttype" ma:displayName="OPS_Documenttype" ma:indexed="true" ma:default="" ma:fieldId="{95c2dc71-588a-484c-9f8f-7bb90b0d1957}" ma:sspId="ae24ad07-6e3a-456c-bf74-d291e603dfc8" ma:termSetId="beb96082-f0f8-4291-bfdd-5962582bd396" ma:anchorId="7e2c1c05-938b-487b-9b0a-397671a3da6e" ma:open="false" ma:isKeyword="false">
      <xsd:complexType>
        <xsd:sequence>
          <xsd:element ref="pc:Terms" minOccurs="0" maxOccurs="1"/>
        </xsd:sequence>
      </xsd:complexType>
    </xsd:element>
    <xsd:element name="Publish_info" ma:index="22" nillable="true" ma:displayName="Publish_info" ma:description="Information on the latest publishing event for this element" ma:hidden="true" ma:internalName="Publish_info" ma:readOnly="false">
      <xsd:simpleType>
        <xsd:restriction base="dms:Text">
          <xsd:maxLength value="255"/>
        </xsd:restriction>
      </xsd:simpleType>
    </xsd:element>
    <xsd:element name="fe3215d00b34412d833cfc0651576422" ma:index="23" ma:taxonomy="true" ma:internalName="fe3215d00b34412d833cfc0651576422" ma:taxonomyFieldName="Baseversion" ma:displayName="Baseversion" ma:readOnly="false" ma:default="10;#n/a|7a630714-329f-4c83-9e8d-cf0cdc2d2f78" ma:fieldId="{fe3215d0-0b34-412d-833c-fc0651576422}" ma:taxonomyMulti="true" ma:sspId="ae24ad07-6e3a-456c-bf74-d291e603dfc8" ma:termSetId="29e689c0-f5b8-4a61-8871-021591d449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valid_from" ma:index="24" nillable="true" ma:displayName="valid_from" ma:default="[today]" ma:format="DateOnly" ma:hidden="true" ma:internalName="valid_from" ma:readOnly="false">
      <xsd:simpleType>
        <xsd:restriction base="dms:DateTime"/>
      </xsd:simpleType>
    </xsd:element>
    <xsd:element name="valid_until" ma:index="25" nillable="true" ma:displayName="valid_until" ma:format="DateOnly" ma:hidden="true" ma:internalName="valid_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6" nillable="true" ma:displayName="Sprache" ma:default="German (Germany)" ma:format="Dropdown" ma:internalName="Languag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8901-7984-434c-b8fc-f6aa73d9b37f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2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2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axOccurs="1" ma:index="2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265CDB-1D76-4595-A44E-F1D914D02906}">
  <ds:schemaRefs>
    <ds:schemaRef ds:uri="http://schemas.microsoft.com/sharepoint/v3"/>
    <ds:schemaRef ds:uri="http://purl.org/dc/terms/"/>
    <ds:schemaRef ds:uri="http://schemas.microsoft.com/office/infopath/2007/PartnerControls"/>
    <ds:schemaRef ds:uri="http://purl.org/dc/dcmitype/"/>
    <ds:schemaRef ds:uri="05542a94-bbbb-426b-8ce8-25e698cde4d1"/>
    <ds:schemaRef ds:uri="abfa8901-7984-434c-b8fc-f6aa73d9b37f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44BCC4D-9434-4917-87B1-CA8FE25E16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542a94-bbbb-426b-8ce8-25e698cde4d1"/>
    <ds:schemaRef ds:uri="http://schemas.microsoft.com/sharepoint/v3"/>
    <ds:schemaRef ds:uri="abfa8901-7984-434c-b8fc-f6aa73d9b3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DA1370-68F4-4745-805F-0C4C3E045328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8AFA90-FB33-4D4C-AE6E-75F6F2BBEE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COSMO_CONSULT_Master_ger</Template>
  <TotalTime>0</TotalTime>
  <Words>502</Words>
  <Application>Microsoft Office PowerPoint</Application>
  <PresentationFormat>Widescreen</PresentationFormat>
  <Paragraphs>284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Courier New</vt:lpstr>
      <vt:lpstr>Lucida Grande</vt:lpstr>
      <vt:lpstr>Wingdings</vt:lpstr>
      <vt:lpstr>CC Powerpoint_Master_de</vt:lpstr>
      <vt:lpstr>Visual Studio Code</vt:lpstr>
      <vt:lpstr>Prerequisite</vt:lpstr>
      <vt:lpstr>Agenda</vt:lpstr>
      <vt:lpstr>Visual Studio Code</vt:lpstr>
      <vt:lpstr>Visual Studio Code</vt:lpstr>
      <vt:lpstr>VS Code - Extensions &amp; Settings</vt:lpstr>
      <vt:lpstr>AL Language Settings</vt:lpstr>
      <vt:lpstr>Hands On!</vt:lpstr>
      <vt:lpstr>NAV 2018 Business Central</vt:lpstr>
      <vt:lpstr>NAV Configuration / Development Settings</vt:lpstr>
      <vt:lpstr>Microsoft AL</vt:lpstr>
      <vt:lpstr>Getting Started with AL</vt:lpstr>
      <vt:lpstr>app.json</vt:lpstr>
      <vt:lpstr>launch.json</vt:lpstr>
      <vt:lpstr>Symbols</vt:lpstr>
      <vt:lpstr>My first AL Project</vt:lpstr>
      <vt:lpstr>Hands On!</vt:lpstr>
      <vt:lpstr>Visual Studio Code Features</vt:lpstr>
      <vt:lpstr>Important Commands</vt:lpstr>
      <vt:lpstr>Syntax Highlighting</vt:lpstr>
      <vt:lpstr>Debugger</vt:lpstr>
      <vt:lpstr>Snippets</vt:lpstr>
      <vt:lpstr>User Snippets</vt:lpstr>
      <vt:lpstr>Hands On!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Sara Kalina</dc:creator>
  <cp:lastModifiedBy>Michael Megel</cp:lastModifiedBy>
  <cp:revision>27</cp:revision>
  <cp:lastPrinted>2014-09-04T12:44:12Z</cp:lastPrinted>
  <dcterms:created xsi:type="dcterms:W3CDTF">2017-05-18T08:07:40Z</dcterms:created>
  <dcterms:modified xsi:type="dcterms:W3CDTF">2019-06-07T07:43:04Z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0x0101002B2526F3368D7045BBB4E668F219EC2B010015401231F557BA49A4B8F145E611B5D4</vt:lpwstr>
  </property>
  <property fmtid="{D5CDD505-2E9C-101B-9397-08002B2CF9AE}" pid="3" name="nbaf9c74a3c545d6a9383e4e2003a3e3">
    <vt:lpwstr>Präsentation (Vorlage)|d0d573b0-0449-4b01-8106-9851ad5cf732</vt:lpwstr>
  </property>
  <property fmtid="{D5CDD505-2E9C-101B-9397-08002B2CF9AE}" pid="4" name="_dlc_DocIdItemGuid">
    <vt:lpwstr>0f41c0da-1474-46c1-85ca-52c7c26d8003</vt:lpwstr>
  </property>
  <property fmtid="{D5CDD505-2E9C-101B-9397-08002B2CF9AE}" pid="5" name="Solution">
    <vt:lpwstr>11;#n/a|7a630714-329f-4c83-9e8d-cf0cdc2d2f78</vt:lpwstr>
  </property>
  <property fmtid="{D5CDD505-2E9C-101B-9397-08002B2CF9AE}" pid="6" name="Baseversion">
    <vt:lpwstr>10;#n/a|7a630714-329f-4c83-9e8d-cf0cdc2d2f78</vt:lpwstr>
  </property>
  <property fmtid="{D5CDD505-2E9C-101B-9397-08002B2CF9AE}" pid="7" name="Sales_Documenttype">
    <vt:lpwstr/>
  </property>
  <property fmtid="{D5CDD505-2E9C-101B-9397-08002B2CF9AE}" pid="8" name="j695ce0a7fd64c9389d4e9d7df820964">
    <vt:lpwstr/>
  </property>
  <property fmtid="{D5CDD505-2E9C-101B-9397-08002B2CF9AE}" pid="9" name="ed2d63125db242e7b4e3e6975163fe39">
    <vt:lpwstr/>
  </property>
  <property fmtid="{D5CDD505-2E9C-101B-9397-08002B2CF9AE}" pid="10" name="CC_Location">
    <vt:lpwstr/>
  </property>
  <property fmtid="{D5CDD505-2E9C-101B-9397-08002B2CF9AE}" pid="11" name="Sales_Tag">
    <vt:lpwstr/>
  </property>
  <property fmtid="{D5CDD505-2E9C-101B-9397-08002B2CF9AE}" pid="12" name="OPS_Documenttype">
    <vt:lpwstr>33;#Präsentation (Produkt)|275c04db-5f99-4852-bf1f-d2d4c2ff0be3</vt:lpwstr>
  </property>
  <property fmtid="{D5CDD505-2E9C-101B-9397-08002B2CF9AE}" pid="13" name="OPS Tag">
    <vt:lpwstr>75;#Marketing Document|e7cd4e59-1784-4566-8522-cf2c48a83cdc</vt:lpwstr>
  </property>
  <property fmtid="{D5CDD505-2E9C-101B-9397-08002B2CF9AE}" pid="14" name="e5ed383594754bfa8a0d2024692e3c1f">
    <vt:lpwstr/>
  </property>
  <property fmtid="{D5CDD505-2E9C-101B-9397-08002B2CF9AE}" pid="15" name="Template_Type">
    <vt:lpwstr>275;#Präsentation (Vorlage)|d0d573b0-0449-4b01-8106-9851ad5cf732</vt:lpwstr>
  </property>
</Properties>
</file>